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jpeg" ContentType="image/jpeg"/>
  <Override PartName="/ppt/media/image2.png" ContentType="image/png"/>
  <Override PartName="/ppt/media/image4.jpeg" ContentType="image/jpeg"/>
  <Override PartName="/ppt/media/image3.jpeg" ContentType="image/jpeg"/>
  <Override PartName="/ppt/media/image5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notesMasterIdLst>
    <p:notesMasterId r:id="rId14"/>
  </p:notesMasterIdLst>
  <p:sldIdLst>
    <p:sldId id="256" r:id="rId15"/>
  </p:sldIdLst>
  <p:sldSz cx="51206400" cy="288036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notesMaster" Target="notesMasters/notesMaster1.xml"/><Relationship Id="rId15" Type="http://schemas.openxmlformats.org/officeDocument/2006/relationships/slide" Target="slides/slide1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cs-CZ" sz="4400" spc="-1" strike="noStrike">
                <a:solidFill>
                  <a:srgbClr val="000000"/>
                </a:solidFill>
                <a:latin typeface="Arial"/>
              </a:rPr>
              <a:t>Klikněte pro přesun snímku</a:t>
            </a: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Klikněte pro úpravu formátu komentářů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&lt;záhlaví&gt;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&lt;datum/čas&gt;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&lt;zápatí&gt;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8B23B58E-7894-4C54-8A3D-9186B9E54BD6}" type="slidenum"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&lt;číslo&gt;</a:t>
            </a:fld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lnSpc>
                <a:spcPct val="100000"/>
              </a:lnSpc>
              <a:buNone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Please export the PowerPoint document as a PDF (File – Save as – PDF) and upload the PDF into the system. Please use the font in the document or a similar one and do not use a font size smaller than 16.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TextShape 3"/>
          <p:cNvSpPr/>
          <p:nvPr/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12EB3679-EC45-46E2-ADA9-71EEF9801F3E}" type="slidenum">
              <a:rPr b="0" lang="cs-CZ" sz="1200" spc="-1" strike="noStrike">
                <a:solidFill>
                  <a:srgbClr val="000000"/>
                </a:solidFill>
                <a:latin typeface="Times New Roman"/>
                <a:ea typeface="+mn-ea"/>
              </a:rPr>
              <a:t>&lt;číslo&gt;</a:t>
            </a:fld>
            <a:endParaRPr b="0" lang="cs-CZ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/>
          </p:nvPr>
        </p:nvSpPr>
        <p:spPr>
          <a:xfrm>
            <a:off x="26174880" y="673992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/>
          </p:nvPr>
        </p:nvSpPr>
        <p:spPr>
          <a:xfrm>
            <a:off x="2560320" y="15465600"/>
            <a:ext cx="4608540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4608540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560320" y="15465600"/>
            <a:ext cx="4608540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6174880" y="673992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560320" y="1546560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/>
          </p:nvPr>
        </p:nvSpPr>
        <p:spPr>
          <a:xfrm>
            <a:off x="26174880" y="1546560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46085400" cy="1670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46085400" cy="1670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22489560" cy="1670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/>
          </p:nvPr>
        </p:nvSpPr>
        <p:spPr>
          <a:xfrm>
            <a:off x="26174880" y="6739920"/>
            <a:ext cx="22489560" cy="1670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26174880" y="6739920"/>
            <a:ext cx="22489560" cy="1670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2560320" y="1546560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2560320" y="6739920"/>
            <a:ext cx="22489560" cy="1670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26174880" y="673992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26174880" y="15465600"/>
            <a:ext cx="22489560" cy="796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26174880" y="673992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2560320" y="15465600"/>
            <a:ext cx="460850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460850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2560320" y="15465600"/>
            <a:ext cx="460850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6174880" y="673992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560320" y="1546560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26174880" y="1546560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148388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18141840" y="6739920"/>
            <a:ext cx="148388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3723360" y="6739920"/>
            <a:ext cx="148388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2560320" y="15465600"/>
            <a:ext cx="148388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6"/>
          <p:cNvSpPr>
            <a:spLocks noGrp="1"/>
          </p:cNvSpPr>
          <p:nvPr>
            <p:ph type="body"/>
          </p:nvPr>
        </p:nvSpPr>
        <p:spPr>
          <a:xfrm>
            <a:off x="18141840" y="15465600"/>
            <a:ext cx="148388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7"/>
          <p:cNvSpPr>
            <a:spLocks noGrp="1"/>
          </p:cNvSpPr>
          <p:nvPr>
            <p:ph type="body"/>
          </p:nvPr>
        </p:nvSpPr>
        <p:spPr>
          <a:xfrm>
            <a:off x="33723360" y="15465600"/>
            <a:ext cx="1483884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560320" y="1149120"/>
            <a:ext cx="46085400" cy="480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cs-CZ" sz="44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46085400" cy="16705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32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4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46085040" cy="167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22489200" cy="167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26174880" y="6739920"/>
            <a:ext cx="22489200" cy="167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26174880" y="6739920"/>
            <a:ext cx="22489200" cy="167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2560320" y="1546560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2560320" y="1148760"/>
            <a:ext cx="46085040" cy="480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nadpisu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2560320" y="6739920"/>
            <a:ext cx="22489200" cy="1670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26174880" y="673992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26174880" y="15465600"/>
            <a:ext cx="22489200" cy="796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Klikněte pro úpravu formátu textu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Druhá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Třetí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Čtvrtá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Pátá úroveň osnovy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Šestá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800" spc="-1" strike="noStrike">
                <a:solidFill>
                  <a:srgbClr val="000000"/>
                </a:solidFill>
                <a:latin typeface="Arial"/>
              </a:rPr>
              <a:t>Sedmá úroveň</a:t>
            </a: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Obrázek 69" descr=""/>
          <p:cNvPicPr/>
          <p:nvPr/>
        </p:nvPicPr>
        <p:blipFill>
          <a:blip r:embed="rId1"/>
          <a:stretch/>
        </p:blipFill>
        <p:spPr>
          <a:xfrm>
            <a:off x="36432000" y="14445000"/>
            <a:ext cx="10440360" cy="7514640"/>
          </a:xfrm>
          <a:prstGeom prst="rect">
            <a:avLst/>
          </a:prstGeom>
          <a:ln w="0">
            <a:noFill/>
          </a:ln>
        </p:spPr>
      </p:pic>
      <p:sp>
        <p:nvSpPr>
          <p:cNvPr id="71" name="CustomShape 1"/>
          <p:cNvSpPr/>
          <p:nvPr/>
        </p:nvSpPr>
        <p:spPr>
          <a:xfrm>
            <a:off x="33496560" y="25131240"/>
            <a:ext cx="711360" cy="1922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CustomShape 2"/>
          <p:cNvSpPr/>
          <p:nvPr/>
        </p:nvSpPr>
        <p:spPr>
          <a:xfrm>
            <a:off x="18662760" y="27723960"/>
            <a:ext cx="15545160" cy="980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cs-CZ" sz="4400" spc="-1" strike="noStrike">
                <a:solidFill>
                  <a:srgbClr val="0070c0"/>
                </a:solidFill>
                <a:latin typeface="Times New Roman"/>
                <a:ea typeface="ヒラギノ角ゴ Pro W3"/>
              </a:rPr>
              <a:t>sona.bikova@kzcr.eu</a:t>
            </a:r>
            <a:endParaRPr b="0" lang="cs-CZ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CustomShape 3"/>
          <p:cNvSpPr/>
          <p:nvPr/>
        </p:nvSpPr>
        <p:spPr>
          <a:xfrm>
            <a:off x="180000" y="2996640"/>
            <a:ext cx="49859280" cy="4026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</a:pPr>
            <a:r>
              <a:rPr b="1" lang="cs-CZ" sz="6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Biková S.</a:t>
            </a:r>
            <a:r>
              <a:rPr b="1" lang="cs-CZ" sz="6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1,2,3</a:t>
            </a:r>
            <a:r>
              <a:rPr b="1" lang="cs-CZ" sz="6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, Smržová E.</a:t>
            </a:r>
            <a:r>
              <a:rPr b="1" lang="cs-CZ" sz="6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 4</a:t>
            </a:r>
            <a:r>
              <a:rPr b="1" lang="cs-CZ" sz="6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, Cihlář F .</a:t>
            </a:r>
            <a:r>
              <a:rPr b="1" lang="cs-CZ" sz="6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5</a:t>
            </a:r>
            <a:r>
              <a:rPr b="1" lang="cs-CZ" sz="6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Savuláková V</a:t>
            </a:r>
            <a:r>
              <a:rPr b="1" lang="cs-CZ" sz="6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6</a:t>
            </a:r>
            <a:endParaRPr b="0" lang="cs-CZ" sz="6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cs-CZ" sz="4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1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Iktové centrum, Neurologické odd., Nemocnice Děčín, KZ, a.s., </a:t>
            </a:r>
            <a:r>
              <a:rPr b="0" lang="cs-CZ" sz="4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2 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Neurologická klinika VFN v Praze, </a:t>
            </a:r>
            <a:r>
              <a:rPr b="0" lang="cs-CZ" sz="4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3 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ZZS UK, </a:t>
            </a:r>
            <a:r>
              <a:rPr b="0" lang="cs-CZ" sz="4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4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ARIM, Nemocnice Děčín, KZ a.s.,  </a:t>
            </a:r>
            <a:r>
              <a:rPr b="0" lang="cs-CZ" sz="4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5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Radiodiagnostická klinika Masarykovy nemocnice v Ústí nad Labem KZ, a.s. </a:t>
            </a:r>
            <a:r>
              <a:rPr b="0" lang="cs-CZ" sz="4000" spc="-1" strike="noStrike" baseline="30000">
                <a:solidFill>
                  <a:srgbClr val="000000"/>
                </a:solidFill>
                <a:latin typeface="Times New Roman"/>
                <a:ea typeface="ヒラギノ角ゴ ProN W3"/>
              </a:rPr>
              <a:t>6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KCC, Neurologické oddělení Masarykovy nemocnice v Ústí nad Labem KZ</a:t>
            </a:r>
            <a:r>
              <a:rPr b="0" lang="cs-CZ" sz="48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, a.s</a:t>
            </a:r>
            <a:endParaRPr b="0" lang="cs-CZ" sz="4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cs-CZ" sz="4800" spc="-1" strike="noStrike">
                <a:solidFill>
                  <a:srgbClr val="000000"/>
                </a:solidFill>
                <a:latin typeface="Times New Roman"/>
                <a:ea typeface="ヒラギノ角ゴ ProN W3"/>
              </a:rPr>
              <a:t> </a:t>
            </a:r>
            <a:endParaRPr b="0" lang="cs-CZ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CustomShape 4"/>
          <p:cNvSpPr/>
          <p:nvPr/>
        </p:nvSpPr>
        <p:spPr>
          <a:xfrm>
            <a:off x="864000" y="7416000"/>
            <a:ext cx="15336360" cy="16337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Úvod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	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Kazuistika 75-letého pacienta s iatrogenně podpořeným smíšeným syndromem spánkové apnoe jako příčina recidivy cévní mozkové příhody, recidivujících progredujících delirantních stavů,  těžké kvantitativní poruchy vědomí a kardiální nestability v terénu těžké respirační acidózy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.  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Popis případu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75-letý pacient s anamnézou komplikovaného průběhu covidu-19 (2020) a hypertonik vezen pro akutní CMP 22.3. primárně do KCC v Ústí nad Labem, klinicky těžká fatická porucha a pravostranná hemiparesa - NIHSS 9b, premRS 0b. Vstupně provedeno CT mozku - bez akutních či ložiskových změn, CTA s  50% stenózou AB. Pacient hypertenzní, nutnost korekce hypertenze urapidilem, sinusová tachykardie korigována metoprololem. Indikován k IVT a následně přijat na JIP iktového centra v Děčíně. Do druhého dne se klinika upravuje do lehké fatické poruchy a lehké pravostranné hemiparesy (NIHSS 4b). Nicméně se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rozvíjí těžký psychomotorický neklid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s nutností podávání antipsychotické terapie (tiapridal, haloperidol, quetiapin, melperon, postupně ve vzestupných dávkách a kombinaci), pro trvající delirantní stavy zejména ve večerních a nočních hodinách trvá nutnost navyšování antipsychotické terapie.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25.3.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v 5 hodin ráno se rozvíjí 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těžká hypotenze, pacient hyposaturuje, GCS 3 a rozvoj bradykardie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podán Atropin i.v., korekce hypotenze krystaloidy, noradrenalinem a dobutaminem, pro poruchu vědomí bez komplikací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intubován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. Personálem JIP zavedena NGS. Následně ale dochází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k rozvoji emfyzému v oblasti hlavy a měkkých tkání krku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CT – objektivizuje malpozici NGS do nasopharyngu. Vstupní kap.Astrup po intubaci: pH 7,27, pCO2 8,45, pO2 6,5, BE a HCO3 v normě.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Tlumen standardně propofolem a sufentou. Postupně kardiálně kompenzován, vysazení podpory oběhu, postupně nabývá vědomí. Na UPV úprava vnitřního prostředí. Provedena extrakce NGS,  bronchoskopicky vyloučeno  poranění trachey, doporučen konzervativní postup. Empiricky ATB (amoxicilin/klavulanát, metronidazol).  Zavedena nová NGS. 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CustomShape 5"/>
          <p:cNvSpPr/>
          <p:nvPr/>
        </p:nvSpPr>
        <p:spPr>
          <a:xfrm>
            <a:off x="723960" y="421920"/>
            <a:ext cx="50481360" cy="1644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7000"/>
              </a:lnSpc>
              <a:spcAft>
                <a:spcPts val="799"/>
              </a:spcAft>
            </a:pPr>
            <a:r>
              <a:rPr b="1" lang="cs-CZ" sz="8000" spc="-1" strike="noStrike">
                <a:solidFill>
                  <a:srgbClr val="000000"/>
                </a:solidFill>
                <a:latin typeface="Times New Roman"/>
                <a:ea typeface="Calibri"/>
              </a:rPr>
              <a:t>"Když se smůla lepí na paty... vlastně na mozek!" aneb i tak to může dopadnout dobře!</a:t>
            </a:r>
            <a:endParaRPr b="0" lang="cs-CZ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CustomShape 6"/>
          <p:cNvSpPr/>
          <p:nvPr/>
        </p:nvSpPr>
        <p:spPr>
          <a:xfrm>
            <a:off x="34958520" y="19728000"/>
            <a:ext cx="881712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cs-CZ" sz="2600" spc="-1" strike="noStrike">
                <a:solidFill>
                  <a:srgbClr val="ff0000"/>
                </a:solidFill>
                <a:latin typeface="Times New Roman"/>
                <a:ea typeface="ヒラギノ角ゴ ProN W3"/>
              </a:rPr>
              <a:t>Obr. 3. CTag –okluze AB a rekanalizace po embolektomii</a:t>
            </a:r>
            <a:endParaRPr b="0" lang="cs-CZ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7" name="Obrázek 2" descr=""/>
          <p:cNvPicPr/>
          <p:nvPr/>
        </p:nvPicPr>
        <p:blipFill>
          <a:blip r:embed="rId2"/>
          <a:stretch/>
        </p:blipFill>
        <p:spPr>
          <a:xfrm>
            <a:off x="-497880" y="1244520"/>
            <a:ext cx="10495800" cy="2837520"/>
          </a:xfrm>
          <a:prstGeom prst="rect">
            <a:avLst/>
          </a:prstGeom>
          <a:ln w="0">
            <a:noFill/>
          </a:ln>
        </p:spPr>
      </p:pic>
      <p:sp>
        <p:nvSpPr>
          <p:cNvPr id="78" name="CustomShape 7"/>
          <p:cNvSpPr/>
          <p:nvPr/>
        </p:nvSpPr>
        <p:spPr>
          <a:xfrm>
            <a:off x="17038440" y="15408000"/>
            <a:ext cx="17737200" cy="1194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25.3.(týž den) byl pacient extubován. Na empirické ATB terapii okles zánětlivých parametrů. Postupně zvyšující se nutnost korekce hypertenze, opět nutnost navýšení antipsychotické terapie (melperon, tiapridal, následně i  haloperidol)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pro rozvoj psychomotorického neklidu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.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28.3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. dochází k 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rozvoji těžké poruchy vědomí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opět GCS 3, pacient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zaintubován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vstupní arteriální Astrup (pH 7,25, pCO2 8,76, pO2 12, BE a HCO3 v normě), provedeno kontrolní CT mozku a CTag kde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okluze arteria basilaris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pacient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odeslán do KCC k embolektomii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29.3.provedena úspěšná rekanalizace TICI3, MRI DWI s ischemie vysoko kortikálně bilat,</a:t>
            </a:r>
            <a:r>
              <a:rPr b="0" lang="cs-CZ" sz="4000" spc="-1" strike="noStrike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pacient extubován, klinicky trvá lehká pravostranná hemiparesa (již od předchozí CMP). Následující dny dochází k rozvoji psychomotorického neklidu, podáván dexmedetomidin a haloperidol a nutnost korekce arteriální hypertenze 31.3.přeložen na neurologický JIP nemocnice Děčín. V terapii CMP nasazen ASA 100mg a ticagrelol, postupně navyšována antihypertenzní medikace a antipsychotická terapie pro rostoucí neklid (dexmedetomidi, haloperidol),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3.4. 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zachycena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paroxysmální fibrilace síní, postupně opět rozvoj hyposaturace, bradykardie, hypotenze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s nutností podání katecholaminové podpory a dobutaminu, pacient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opět intubován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arteriální Astrup (pH 7,22, PCO2 8,9, PO2 8,1, BE a HCO3 v normě), zánětlivé parametry nízké, laboratoř bez zvláštností. Provedeno CT-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a.basilaris patentní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RTG bez průkazu bronchopneumonie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CustomShape 8"/>
          <p:cNvSpPr/>
          <p:nvPr/>
        </p:nvSpPr>
        <p:spPr>
          <a:xfrm>
            <a:off x="35518680" y="20615040"/>
            <a:ext cx="15240960" cy="746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Závěr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	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Syndrom spánkové apnoe je závažné onemocnění, které je asociované s vysokým rizikem rozvoje nejen kardiovaskulárních chorob, ať už s arteriální hypertenzí, poruchami srdečního rytmu či cévní mozkovou příhodou, ale i rozvojem delirantních stavů.  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	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Calibri"/>
              </a:rPr>
              <a:t>U našeho pacienta syndrom spánkové apnoe souvisel s rozvojem  respirační acidózy, těžkou refrakterní hypertenzí, poruchami srdečního rytmu a těžkou kvalitativně-kvantitativní poruchou vědomí, které vyústili v nutností opakovaných intubací. Syndrom spánkové apnoe byl námi ještě podpořen podáváním tlumivé medikace na delirantní stavy a poraněním hltanu s otokem měkkých tkání krku a emfyzémem. 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CustomShape 9"/>
          <p:cNvSpPr/>
          <p:nvPr/>
        </p:nvSpPr>
        <p:spPr>
          <a:xfrm>
            <a:off x="42120000" y="2108520"/>
            <a:ext cx="7919280" cy="130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i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I přes naši veškerou snahu o léčení pacient přežil a odešel domů. 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" name="Obrázek 81" descr=""/>
          <p:cNvPicPr/>
          <p:nvPr/>
        </p:nvPicPr>
        <p:blipFill>
          <a:blip r:embed="rId3"/>
          <a:stretch/>
        </p:blipFill>
        <p:spPr>
          <a:xfrm>
            <a:off x="44200080" y="13800600"/>
            <a:ext cx="8719560" cy="7295040"/>
          </a:xfrm>
          <a:prstGeom prst="rect">
            <a:avLst/>
          </a:prstGeom>
          <a:ln w="0">
            <a:noFill/>
          </a:ln>
        </p:spPr>
      </p:pic>
      <p:pic>
        <p:nvPicPr>
          <p:cNvPr id="82" name="Obrázek 82" descr=""/>
          <p:cNvPicPr/>
          <p:nvPr/>
        </p:nvPicPr>
        <p:blipFill>
          <a:blip r:embed="rId4"/>
          <a:stretch/>
        </p:blipFill>
        <p:spPr>
          <a:xfrm>
            <a:off x="17424000" y="7344000"/>
            <a:ext cx="9702360" cy="7123320"/>
          </a:xfrm>
          <a:prstGeom prst="rect">
            <a:avLst/>
          </a:prstGeom>
          <a:ln w="0">
            <a:noFill/>
          </a:ln>
        </p:spPr>
      </p:pic>
      <p:sp>
        <p:nvSpPr>
          <p:cNvPr id="83" name="CustomShape 10"/>
          <p:cNvSpPr/>
          <p:nvPr/>
        </p:nvSpPr>
        <p:spPr>
          <a:xfrm>
            <a:off x="35280000" y="5760000"/>
            <a:ext cx="15110640" cy="90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	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Pacient po normalizaci vnitřního prostředí ještě téhož dne extubován, postupně zahájena per os strava, podávána plná antikoagulace LWMH, následně převeden na perorální antikoagulaci, v terapii ponechán trazodon. Pravidelné kontroly Astupu již neprokázaly hyperkapnie (pacientovi zregredoval otok v oblasti nasopharyngu s emfyzémem a současně mírná redukce váhy v průběhu hospitalizace), nicméně trvá organická porucha osobnosti. 17.4.2024 </a:t>
            </a:r>
            <a:r>
              <a:rPr b="1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pacient bez ložiskového neurologického deficitu, trvá těžký difúzní kognitivní deficit</a:t>
            </a:r>
            <a:r>
              <a:rPr b="0" lang="cs-CZ" sz="40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ACE-R 58/100b. Doporučeno vyšetření ve spánkové laboratoři. Pacient je  nadále v péči manželky v domácím prostředí. </a:t>
            </a:r>
            <a:endParaRPr b="0" lang="cs-CZ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CustomShape 11"/>
          <p:cNvSpPr/>
          <p:nvPr/>
        </p:nvSpPr>
        <p:spPr>
          <a:xfrm>
            <a:off x="44244360" y="19745640"/>
            <a:ext cx="55792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cs-CZ" sz="2600" spc="-1" strike="noStrike">
                <a:solidFill>
                  <a:srgbClr val="ff0000"/>
                </a:solidFill>
                <a:latin typeface="Times New Roman"/>
                <a:ea typeface="ヒラギノ角ゴ ProN W3"/>
              </a:rPr>
              <a:t>Obr. 4. DWI –kortikální ischemie</a:t>
            </a:r>
            <a:endParaRPr b="0" lang="cs-CZ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5" name="Obrázek 1" descr=""/>
          <p:cNvPicPr/>
          <p:nvPr/>
        </p:nvPicPr>
        <p:blipFill>
          <a:blip r:embed="rId5"/>
          <a:stretch/>
        </p:blipFill>
        <p:spPr>
          <a:xfrm>
            <a:off x="26640000" y="7265160"/>
            <a:ext cx="7206480" cy="7350480"/>
          </a:xfrm>
          <a:prstGeom prst="rect">
            <a:avLst/>
          </a:prstGeom>
          <a:ln w="0">
            <a:noFill/>
          </a:ln>
        </p:spPr>
      </p:pic>
      <p:sp>
        <p:nvSpPr>
          <p:cNvPr id="86" name="CustomShape 12"/>
          <p:cNvSpPr/>
          <p:nvPr/>
        </p:nvSpPr>
        <p:spPr>
          <a:xfrm>
            <a:off x="26795880" y="14921640"/>
            <a:ext cx="689976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cs-CZ" sz="2600" spc="-1" strike="noStrike">
                <a:solidFill>
                  <a:srgbClr val="ff0000"/>
                </a:solidFill>
                <a:latin typeface="Times New Roman"/>
                <a:ea typeface="ヒラギノ角ゴ ProN W3"/>
              </a:rPr>
              <a:t>Obr. 2. videolaryngoskopie –malpozice NGS</a:t>
            </a:r>
            <a:endParaRPr b="0" lang="cs-CZ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CustomShape 13"/>
          <p:cNvSpPr/>
          <p:nvPr/>
        </p:nvSpPr>
        <p:spPr>
          <a:xfrm>
            <a:off x="19008000" y="14760000"/>
            <a:ext cx="4859280" cy="4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cs-CZ" sz="2600" spc="-1" strike="noStrike">
                <a:solidFill>
                  <a:srgbClr val="ff0000"/>
                </a:solidFill>
                <a:latin typeface="Times New Roman"/>
                <a:ea typeface="ヒラギノ角ゴ ProN W3"/>
              </a:rPr>
              <a:t>Obr. 1. CT poranění hltanu</a:t>
            </a:r>
            <a:endParaRPr b="0" lang="cs-CZ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2720</TotalTime>
  <Application>LibreOffice/24.2.2.2$Windows_X86_64 LibreOffice_project/d56cc158d8a96260b836f100ef4b4ef25d6f1a01</Application>
  <AppVersion>15.0000</AppVersion>
  <Pages>0</Pages>
  <Words>1087</Words>
  <Characters>0</Characters>
  <Paragraphs>24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Nicol Frenštátská</dc:creator>
  <dc:description/>
  <dc:language>cs-CZ</dc:language>
  <cp:lastModifiedBy/>
  <dcterms:modified xsi:type="dcterms:W3CDTF">2024-06-03T10:34:19Z</dcterms:modified>
  <cp:revision>187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0</vt:bool>
  </property>
  <property fmtid="{D5CDD505-2E9C-101B-9397-08002B2CF9AE}" pid="4" name="LinksUpToDate">
    <vt:bool>0</vt:bool>
  </property>
  <property fmtid="{D5CDD505-2E9C-101B-9397-08002B2CF9AE}" pid="5" name="MMClips">
    <vt:i4>0</vt:i4>
  </property>
  <property fmtid="{D5CDD505-2E9C-101B-9397-08002B2CF9AE}" pid="6" name="Notes">
    <vt:i4>1</vt:i4>
  </property>
  <property fmtid="{D5CDD505-2E9C-101B-9397-08002B2CF9AE}" pid="7" name="PresentationFormat">
    <vt:lpwstr>Vlastní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</vt:i4>
  </property>
</Properties>
</file>