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C84E"/>
    <a:srgbClr val="FFFFFF"/>
    <a:srgbClr val="FED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řední styl 4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Střední sty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660B408-B3CF-4A94-85FC-2B1E0A45F4A2}" styleName="Tmavý styl 2 – zvýraznění 1/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Tmavý styl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024" autoAdjust="0"/>
    <p:restoredTop sz="94577"/>
  </p:normalViewPr>
  <p:slideViewPr>
    <p:cSldViewPr snapToGrid="0">
      <p:cViewPr>
        <p:scale>
          <a:sx n="96" d="100"/>
          <a:sy n="96" d="100"/>
        </p:scale>
        <p:origin x="-64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9E6A7-2F16-AB41-938F-23961628462A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5F97C-10A6-B943-91D9-F4D05AC5A4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9613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5F97C-10A6-B943-91D9-F4D05AC5A427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126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7189E5-EF92-19DE-29B7-F3583D4BA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1F0F280-0C1A-5A43-91A5-1E7A2F609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0E668B-AC67-EF03-329A-F3354F42D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5FD065-C477-812E-6E0B-C10638E8C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BEA303-43DF-6586-6AC3-B61F99993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3670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744B95-FE6E-9B01-4F55-12604534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8930A3-E3CE-1547-6324-6AE2C8C85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F693BA-D4E9-9170-2054-CD561203F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8FAE86-86C6-F386-F8FD-EB788732D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049EB0-70B2-E4E5-A42C-9AE45A4A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454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631BF3-5789-FC7E-853A-7AFA017B3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0EAD87-9D82-3F9A-134B-C86E88AEB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65ACE0-B0D7-6644-40ED-98FCEC320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386CC0-16A4-F6B0-F7A3-05780B468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02BA0D-DFAC-7A7E-B723-7071F5A57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799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46EDDA-FF94-BE02-5785-D1C882D3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05F461-192B-5B5E-6DC1-947FD7BF1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46F858-3E36-D2B0-A3A3-14A7DA35C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F840A07-8C8D-1F67-0F2F-C0308FB6D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98E90FC-CEF9-58E5-0C2F-15B94DF3D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3894AB3-ED57-BAA0-6898-4E9D12EB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712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41E583-872A-4505-1D79-44689ECD0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F9A2360-6D76-D378-EE7C-F98BAD9D2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232DD2D-862F-381D-4DE0-C2EDD4526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0EE8B79-A45E-B59C-DC55-2549815C4C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3F86A8A-C8C9-8FD5-925C-65A5B412A7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01C639B-7A87-B4E3-8972-C870836CB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8FB4EB3-A059-80F8-6908-C42EFB8FC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8BF27B4-9273-FB6F-DBEA-04049DC39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95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012051-008C-DB3F-D349-BE11BF3D0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906DA34-D7CB-605F-EB49-CFF4F90FD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FA1B367-98D3-DF30-14B4-5B885C1F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BB825C5-2208-C7A7-413E-0E30A2C96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9425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AB6D72E-2A72-9E4F-9A60-C9C6029F9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591DFAB-4B34-2A70-92CE-BE1C32B5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8AC482D-F558-6B29-5E8F-48F9EC3C6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651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44E0DD-315A-185F-43A3-C29A3392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46B227-6E2F-2E2F-C933-3CCCE15BE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63E3F13-9108-CE64-0D5B-CCFA9B35F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38D555D-4419-CD42-5516-0053E5105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F1B5B2B-E1E0-0367-E7DA-8E79D1B38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0E70BD5-7A3F-AC60-93FF-C1C64BB2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062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FFFB7A-166D-0619-5711-F74AADEFD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42F15A5-6D97-6FAF-B16C-F4286A2993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6421770-5491-8966-0C83-18E49E232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95F92C9-1F39-1A9E-F4C6-C3D2CCCF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1EB1A99-8268-258E-F164-5258041D9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4173FB2-3518-6760-676C-87571F0E4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73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CFB89C-DF89-6F6C-F10B-6A204BF1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7D70A0C-946E-55EE-87C2-DFF1E7696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9C90C6C-AF26-AB0A-C0D1-A66F2B709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E8CD62-7C56-63D2-F234-20955982C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65E368-A0C1-1EA7-AB7D-848C5D1E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7834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95E3F4E-0970-E9C4-A81C-E0F7AD601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FAB01A9-1EEE-DB6C-7230-7865650E5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1EC152-AE27-DF3D-1103-F8B973726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69073E5-8EDC-2ADE-779F-A5BC22027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D3E5F9-A352-FAB1-488E-B2DA38E82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2183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AA2A6D3-07BA-C904-9664-F08DEF2F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66DEAAB-8021-858C-A3B4-180EDC5F0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B9C707E-D6BC-D843-3BCE-7D78F18041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5AA8E7-6D5D-4A4B-A7F7-037EA3905103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D87A27-B2DF-9F34-506D-65D7C824B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24A1B95-C28C-6EDC-A5E1-11B0394BA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314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7">
            <a:extLst>
              <a:ext uri="{FF2B5EF4-FFF2-40B4-BE49-F238E27FC236}">
                <a16:creationId xmlns:a16="http://schemas.microsoft.com/office/drawing/2014/main" id="{4C9BCBA2-3E80-8FE8-2841-84DB07B99EBC}"/>
              </a:ext>
            </a:extLst>
          </p:cNvPr>
          <p:cNvSpPr txBox="1"/>
          <p:nvPr/>
        </p:nvSpPr>
        <p:spPr>
          <a:xfrm rot="10800000" flipV="1">
            <a:off x="13116" y="766961"/>
            <a:ext cx="12166091" cy="246221"/>
          </a:xfrm>
          <a:prstGeom prst="rect">
            <a:avLst/>
          </a:prstGeom>
          <a:solidFill>
            <a:srgbClr val="FFC000"/>
          </a:solidFill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en-GB" sz="1600"/>
              <a:t>Keratoacanthoma of the Nose: A Diagnostic and Therapeutic Challenge – Two Case Reports</a:t>
            </a:r>
            <a:endParaRPr lang="en-GB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6E5A86C4-6265-87BB-1DB4-AE6F5639E822}"/>
              </a:ext>
            </a:extLst>
          </p:cNvPr>
          <p:cNvSpPr txBox="1"/>
          <p:nvPr/>
        </p:nvSpPr>
        <p:spPr>
          <a:xfrm>
            <a:off x="11548" y="1030626"/>
            <a:ext cx="1211604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800" dirty="0"/>
              <a:t>Golovach P.¹, Sakař R.¹, </a:t>
            </a:r>
            <a:r>
              <a:rPr lang="cs-CZ" sz="800" dirty="0" err="1"/>
              <a:t>Pizinger</a:t>
            </a:r>
            <a:r>
              <a:rPr lang="cs-CZ" sz="800" dirty="0"/>
              <a:t> K.², Slouka D.</a:t>
            </a:r>
            <a:endParaRPr lang="ru-RU" sz="800" dirty="0"/>
          </a:p>
          <a:p>
            <a:pPr algn="ctr"/>
            <a:r>
              <a:rPr lang="cs-CZ" sz="900" dirty="0">
                <a:latin typeface="+mn-lt"/>
              </a:rPr>
              <a:t>¹</a:t>
            </a:r>
            <a:r>
              <a:rPr lang="cs-CZ" sz="900" dirty="0">
                <a:latin typeface="+mn-lt"/>
                <a:cs typeface="Calibri" panose="020F0502020204030204" pitchFamily="34" charset="0"/>
              </a:rPr>
              <a:t>Department</a:t>
            </a:r>
            <a:r>
              <a:rPr lang="cs-CZ" sz="900" dirty="0"/>
              <a:t>¹ Department </a:t>
            </a:r>
            <a:r>
              <a:rPr lang="cs-CZ" sz="900" dirty="0" err="1"/>
              <a:t>of</a:t>
            </a:r>
            <a:r>
              <a:rPr lang="cs-CZ" sz="900" dirty="0"/>
              <a:t> Otorhinolaryngology and </a:t>
            </a:r>
            <a:r>
              <a:rPr lang="cs-CZ" sz="900" dirty="0" err="1"/>
              <a:t>Head</a:t>
            </a:r>
            <a:r>
              <a:rPr lang="cs-CZ" sz="900" dirty="0"/>
              <a:t> and </a:t>
            </a:r>
            <a:r>
              <a:rPr lang="cs-CZ" sz="900" dirty="0" err="1"/>
              <a:t>Neck</a:t>
            </a:r>
            <a:r>
              <a:rPr lang="cs-CZ" sz="900" dirty="0"/>
              <a:t> </a:t>
            </a:r>
            <a:r>
              <a:rPr lang="cs-CZ" sz="900" dirty="0" err="1"/>
              <a:t>Surgery</a:t>
            </a:r>
            <a:r>
              <a:rPr lang="cs-CZ" sz="900" dirty="0"/>
              <a:t>, </a:t>
            </a:r>
            <a:r>
              <a:rPr lang="cs-CZ" sz="900" dirty="0" err="1"/>
              <a:t>Faculty</a:t>
            </a:r>
            <a:r>
              <a:rPr lang="cs-CZ" sz="900" dirty="0"/>
              <a:t> </a:t>
            </a:r>
            <a:r>
              <a:rPr lang="cs-CZ" sz="900" dirty="0" err="1"/>
              <a:t>of</a:t>
            </a:r>
            <a:r>
              <a:rPr lang="cs-CZ" sz="900" dirty="0"/>
              <a:t> </a:t>
            </a:r>
            <a:r>
              <a:rPr lang="cs-CZ" sz="900" dirty="0" err="1"/>
              <a:t>Medicine</a:t>
            </a:r>
            <a:r>
              <a:rPr lang="cs-CZ" sz="900" dirty="0"/>
              <a:t> in </a:t>
            </a:r>
            <a:r>
              <a:rPr lang="cs-CZ" sz="900" dirty="0" err="1"/>
              <a:t>Pilsen</a:t>
            </a:r>
            <a:r>
              <a:rPr lang="cs-CZ" sz="900" dirty="0"/>
              <a:t>, Charles University, University </a:t>
            </a:r>
            <a:r>
              <a:rPr lang="cs-CZ" sz="900" dirty="0" err="1"/>
              <a:t>Hospital</a:t>
            </a:r>
            <a:r>
              <a:rPr lang="cs-CZ" sz="900" dirty="0"/>
              <a:t> </a:t>
            </a:r>
            <a:r>
              <a:rPr lang="cs-CZ" sz="900" dirty="0" err="1"/>
              <a:t>Pilsen</a:t>
            </a:r>
            <a:r>
              <a:rPr lang="cs-CZ" sz="900" dirty="0"/>
              <a:t>, </a:t>
            </a:r>
            <a:r>
              <a:rPr lang="cs-CZ" sz="900" dirty="0" err="1"/>
              <a:t>Pilsen</a:t>
            </a:r>
            <a:r>
              <a:rPr lang="cs-CZ" sz="900" dirty="0"/>
              <a:t>, Czech Republic</a:t>
            </a:r>
            <a:br>
              <a:rPr lang="cs-CZ" sz="900" dirty="0"/>
            </a:br>
            <a:r>
              <a:rPr lang="cs-CZ" sz="900" dirty="0"/>
              <a:t>² Department </a:t>
            </a:r>
            <a:r>
              <a:rPr lang="cs-CZ" sz="900" dirty="0" err="1"/>
              <a:t>of</a:t>
            </a:r>
            <a:r>
              <a:rPr lang="cs-CZ" sz="900" dirty="0"/>
              <a:t> </a:t>
            </a:r>
            <a:r>
              <a:rPr lang="cs-CZ" sz="900" dirty="0" err="1"/>
              <a:t>Dermatovenereology</a:t>
            </a:r>
            <a:r>
              <a:rPr lang="cs-CZ" sz="900" dirty="0"/>
              <a:t>, </a:t>
            </a:r>
            <a:r>
              <a:rPr lang="cs-CZ" sz="900" dirty="0" err="1"/>
              <a:t>Faculty</a:t>
            </a:r>
            <a:r>
              <a:rPr lang="cs-CZ" sz="900" dirty="0"/>
              <a:t> </a:t>
            </a:r>
            <a:r>
              <a:rPr lang="cs-CZ" sz="900" dirty="0" err="1"/>
              <a:t>of</a:t>
            </a:r>
            <a:r>
              <a:rPr lang="cs-CZ" sz="900" dirty="0"/>
              <a:t> </a:t>
            </a:r>
            <a:r>
              <a:rPr lang="cs-CZ" sz="900" dirty="0" err="1"/>
              <a:t>Medicine</a:t>
            </a:r>
            <a:r>
              <a:rPr lang="cs-CZ" sz="900" dirty="0"/>
              <a:t> in </a:t>
            </a:r>
            <a:r>
              <a:rPr lang="cs-CZ" sz="900" dirty="0" err="1"/>
              <a:t>Pilsen</a:t>
            </a:r>
            <a:r>
              <a:rPr lang="cs-CZ" sz="900" dirty="0"/>
              <a:t>, Charles University, University </a:t>
            </a:r>
            <a:r>
              <a:rPr lang="cs-CZ" sz="900" dirty="0" err="1"/>
              <a:t>Hospital</a:t>
            </a:r>
            <a:r>
              <a:rPr lang="cs-CZ" sz="900" dirty="0"/>
              <a:t> </a:t>
            </a:r>
            <a:r>
              <a:rPr lang="cs-CZ" sz="900" dirty="0" err="1"/>
              <a:t>Pilsen</a:t>
            </a:r>
            <a:r>
              <a:rPr lang="cs-CZ" sz="900" dirty="0"/>
              <a:t>, </a:t>
            </a:r>
            <a:r>
              <a:rPr lang="cs-CZ" sz="900" dirty="0" err="1"/>
              <a:t>Pilsen</a:t>
            </a:r>
            <a:r>
              <a:rPr lang="cs-CZ" sz="900" dirty="0"/>
              <a:t>, Czech Republic</a:t>
            </a:r>
            <a:endParaRPr lang="cs-CZ" sz="9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E7C146BD-AA61-1D25-ABED-D65F07D16F5A}"/>
              </a:ext>
            </a:extLst>
          </p:cNvPr>
          <p:cNvSpPr txBox="1"/>
          <p:nvPr/>
        </p:nvSpPr>
        <p:spPr>
          <a:xfrm>
            <a:off x="-12793" y="1480984"/>
            <a:ext cx="12204793" cy="184666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Background</a:t>
            </a: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D3B2D909-D515-0607-8F05-83C91B4F2419}"/>
              </a:ext>
            </a:extLst>
          </p:cNvPr>
          <p:cNvSpPr txBox="1"/>
          <p:nvPr/>
        </p:nvSpPr>
        <p:spPr>
          <a:xfrm rot="10800000" flipV="1">
            <a:off x="9123" y="1678966"/>
            <a:ext cx="12190760" cy="830997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2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Keratoacanthoma is a distinctive epidermal </a:t>
            </a:r>
            <a:r>
              <a:rPr lang="en-GB" sz="900" dirty="0" err="1"/>
              <a:t>tumor</a:t>
            </a:r>
            <a:r>
              <a:rPr lang="en-GB" sz="900" dirty="0"/>
              <a:t> of unknown </a:t>
            </a:r>
            <a:r>
              <a:rPr lang="en-GB" sz="900" dirty="0" err="1"/>
              <a:t>etiology</a:t>
            </a:r>
            <a:r>
              <a:rPr lang="en-GB" sz="900" dirty="0"/>
              <a:t>, with an incidence of 100–150 per 100,000 patients, occurring twice as frequently in men and predominantly in the 6th–8th decades of life.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Its characteristic clinical course consists of three phases: </a:t>
            </a:r>
            <a:endParaRPr lang="cs-CZ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 </a:t>
            </a:r>
            <a:r>
              <a:rPr lang="en-GB" sz="900" b="1" dirty="0"/>
              <a:t>1. rapid growth (3–5 weeks), 2. latent phase, 3. regression/involution.</a:t>
            </a:r>
            <a:endParaRPr lang="en-GB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Macroscopically, it presents as a hemispherical </a:t>
            </a:r>
            <a:r>
              <a:rPr lang="en-GB" sz="900" dirty="0" err="1"/>
              <a:t>tumor</a:t>
            </a:r>
            <a:r>
              <a:rPr lang="en-GB" sz="900" dirty="0"/>
              <a:t> with raised, rolled borders and a central keratin-filled crater.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Histologically, it can be difficult to distinguish from </a:t>
            </a:r>
            <a:r>
              <a:rPr lang="en-GB" sz="900" b="1" dirty="0"/>
              <a:t>squamous cell carcinoma</a:t>
            </a:r>
            <a:r>
              <a:rPr lang="en-GB" sz="9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Treatment is individualized and primarily involves surgical excision; however, in selected cases, conservative management such as </a:t>
            </a:r>
            <a:r>
              <a:rPr lang="en-GB" sz="900" b="1" dirty="0"/>
              <a:t>watchful waiting or intralesional therapy</a:t>
            </a:r>
            <a:r>
              <a:rPr lang="en-GB" sz="900" dirty="0"/>
              <a:t> may be considered.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These case reports highlight the importance of careful clinical assessment and interdisciplinary collaboration when determining the optimal therapeutic approach.</a:t>
            </a:r>
          </a:p>
        </p:txBody>
      </p:sp>
      <p:sp>
        <p:nvSpPr>
          <p:cNvPr id="58" name="Rectangle 7">
            <a:extLst>
              <a:ext uri="{FF2B5EF4-FFF2-40B4-BE49-F238E27FC236}">
                <a16:creationId xmlns:a16="http://schemas.microsoft.com/office/drawing/2014/main" id="{37FEC581-5C07-5507-AB19-1784705C4AF7}"/>
              </a:ext>
            </a:extLst>
          </p:cNvPr>
          <p:cNvSpPr txBox="1"/>
          <p:nvPr/>
        </p:nvSpPr>
        <p:spPr>
          <a:xfrm flipV="1">
            <a:off x="-1" y="1456157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sp>
        <p:nvSpPr>
          <p:cNvPr id="64" name="Rectangle 5">
            <a:extLst>
              <a:ext uri="{FF2B5EF4-FFF2-40B4-BE49-F238E27FC236}">
                <a16:creationId xmlns:a16="http://schemas.microsoft.com/office/drawing/2014/main" id="{F9E20845-18E2-7394-D5FE-A89B5ECAA284}"/>
              </a:ext>
            </a:extLst>
          </p:cNvPr>
          <p:cNvSpPr txBox="1"/>
          <p:nvPr/>
        </p:nvSpPr>
        <p:spPr>
          <a:xfrm>
            <a:off x="0" y="5540093"/>
            <a:ext cx="12180400" cy="184666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DIAGNOSTIC  CHALLENGES</a:t>
            </a:r>
          </a:p>
        </p:txBody>
      </p:sp>
      <p:sp>
        <p:nvSpPr>
          <p:cNvPr id="73" name="Rectangle 5">
            <a:extLst>
              <a:ext uri="{FF2B5EF4-FFF2-40B4-BE49-F238E27FC236}">
                <a16:creationId xmlns:a16="http://schemas.microsoft.com/office/drawing/2014/main" id="{A95BF876-2008-CA91-9A42-CD090005D16C}"/>
              </a:ext>
            </a:extLst>
          </p:cNvPr>
          <p:cNvSpPr txBox="1"/>
          <p:nvPr/>
        </p:nvSpPr>
        <p:spPr>
          <a:xfrm rot="10800000" flipV="1">
            <a:off x="11549" y="6242447"/>
            <a:ext cx="9471813" cy="615553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Keratoacanthoma represents a </a:t>
            </a:r>
            <a:r>
              <a:rPr lang="en-GB" sz="1000" b="1" dirty="0"/>
              <a:t>diagnostically challenging entity</a:t>
            </a:r>
            <a:r>
              <a:rPr lang="en-GB" sz="1000" dirty="0"/>
              <a:t> that may significantly influence therapeutic decision-making, particularly in cosmetically sensitive anatomical locations.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An </a:t>
            </a:r>
            <a:r>
              <a:rPr lang="en-GB" sz="1000" b="1" dirty="0"/>
              <a:t>individualized, interdisciplinary approach</a:t>
            </a:r>
            <a:r>
              <a:rPr lang="en-GB" sz="1000" dirty="0"/>
              <a:t>, based on careful clinical assessment and evaluation of the lesion’s dynamic course, is essential for selecting the most appropriate treatment strategy</a:t>
            </a:r>
          </a:p>
        </p:txBody>
      </p:sp>
      <p:sp>
        <p:nvSpPr>
          <p:cNvPr id="74" name="Rectangle 7">
            <a:extLst>
              <a:ext uri="{FF2B5EF4-FFF2-40B4-BE49-F238E27FC236}">
                <a16:creationId xmlns:a16="http://schemas.microsoft.com/office/drawing/2014/main" id="{A908DAC8-8750-BC32-BC4C-FC832BD2994B}"/>
              </a:ext>
            </a:extLst>
          </p:cNvPr>
          <p:cNvSpPr txBox="1"/>
          <p:nvPr/>
        </p:nvSpPr>
        <p:spPr>
          <a:xfrm flipV="1">
            <a:off x="-12793" y="6018150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sp>
        <p:nvSpPr>
          <p:cNvPr id="75" name="Rectangle 7">
            <a:extLst>
              <a:ext uri="{FF2B5EF4-FFF2-40B4-BE49-F238E27FC236}">
                <a16:creationId xmlns:a16="http://schemas.microsoft.com/office/drawing/2014/main" id="{09529004-D40F-AF8C-0966-BDEB4EF6EE05}"/>
              </a:ext>
            </a:extLst>
          </p:cNvPr>
          <p:cNvSpPr txBox="1"/>
          <p:nvPr/>
        </p:nvSpPr>
        <p:spPr>
          <a:xfrm rot="10800000" flipV="1">
            <a:off x="9470572" y="6063939"/>
            <a:ext cx="2721428" cy="92333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000" b="0" dirty="0">
                <a:latin typeface="+mn-lt"/>
                <a:cs typeface="Calibri" panose="020F0502020204030204" pitchFamily="34" charset="0"/>
              </a:rPr>
              <a:t>Email:</a:t>
            </a:r>
            <a:r>
              <a:rPr lang="ru-RU" sz="1000" b="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sz="1000" b="0" dirty="0" err="1">
                <a:latin typeface="+mn-lt"/>
                <a:cs typeface="Calibri" panose="020F0502020204030204" pitchFamily="34" charset="0"/>
              </a:rPr>
              <a:t>golovachp@fnplzen.cz</a:t>
            </a:r>
            <a:endParaRPr lang="cs-CZ" sz="1000" b="0" dirty="0">
              <a:latin typeface="+mn-lt"/>
              <a:cs typeface="Calibri" panose="020F0502020204030204" pitchFamily="34" charset="0"/>
            </a:endParaRPr>
          </a:p>
          <a:p>
            <a:pPr algn="ctr"/>
            <a:r>
              <a:rPr lang="cs-CZ" sz="1000" b="0" dirty="0">
                <a:latin typeface="+mn-lt"/>
                <a:cs typeface="Calibri" panose="020F0502020204030204" pitchFamily="34" charset="0"/>
              </a:rPr>
              <a:t>Grant support:</a:t>
            </a:r>
            <a:r>
              <a:rPr lang="ru-RU" sz="1000" b="0" dirty="0">
                <a:latin typeface="+mn-lt"/>
                <a:cs typeface="Calibri" panose="020F0502020204030204" pitchFamily="34" charset="0"/>
              </a:rPr>
              <a:t> </a:t>
            </a:r>
            <a:r>
              <a:rPr lang="cs-CZ" sz="1000" b="0" dirty="0" err="1">
                <a:latin typeface="+mn-lt"/>
              </a:rPr>
              <a:t>This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work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was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supported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within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the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Cooperatio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Programme</a:t>
            </a:r>
            <a:r>
              <a:rPr lang="cs-CZ" sz="1000" b="0" dirty="0">
                <a:latin typeface="+mn-lt"/>
              </a:rPr>
              <a:t>, SURG </a:t>
            </a:r>
            <a:r>
              <a:rPr lang="cs-CZ" sz="1000" b="0" dirty="0" err="1">
                <a:latin typeface="+mn-lt"/>
              </a:rPr>
              <a:t>research</a:t>
            </a:r>
            <a:r>
              <a:rPr lang="cs-CZ" sz="1000" b="0" dirty="0">
                <a:latin typeface="+mn-lt"/>
              </a:rPr>
              <a:t> area.</a:t>
            </a:r>
          </a:p>
          <a:p>
            <a:pPr algn="ctr"/>
            <a:r>
              <a:rPr lang="cs-CZ" sz="1000" b="0" dirty="0" err="1">
                <a:latin typeface="+mn-lt"/>
              </a:rPr>
              <a:t>Supported</a:t>
            </a:r>
            <a:r>
              <a:rPr lang="cs-CZ" sz="1000" b="0" dirty="0">
                <a:latin typeface="+mn-lt"/>
              </a:rPr>
              <a:t> by </a:t>
            </a:r>
            <a:r>
              <a:rPr lang="cs-CZ" sz="1000" b="0" dirty="0" err="1">
                <a:latin typeface="+mn-lt"/>
              </a:rPr>
              <a:t>the</a:t>
            </a:r>
            <a:r>
              <a:rPr lang="cs-CZ" sz="1000" b="0" dirty="0">
                <a:latin typeface="+mn-lt"/>
              </a:rPr>
              <a:t> Ministry </a:t>
            </a:r>
            <a:r>
              <a:rPr lang="cs-CZ" sz="1000" b="0" dirty="0" err="1">
                <a:latin typeface="+mn-lt"/>
              </a:rPr>
              <a:t>of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Health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of</a:t>
            </a:r>
            <a:r>
              <a:rPr lang="cs-CZ" sz="1000" b="0" dirty="0">
                <a:latin typeface="+mn-lt"/>
              </a:rPr>
              <a:t> </a:t>
            </a:r>
            <a:r>
              <a:rPr lang="cs-CZ" sz="1000" b="0" dirty="0" err="1">
                <a:latin typeface="+mn-lt"/>
              </a:rPr>
              <a:t>the</a:t>
            </a:r>
            <a:r>
              <a:rPr lang="cs-CZ" sz="1000" b="0" dirty="0">
                <a:latin typeface="+mn-lt"/>
              </a:rPr>
              <a:t> Czech Republic – RVO (</a:t>
            </a:r>
            <a:r>
              <a:rPr lang="cs-CZ" sz="1000" b="0" dirty="0" err="1">
                <a:latin typeface="+mn-lt"/>
              </a:rPr>
              <a:t>FNPl</a:t>
            </a:r>
            <a:r>
              <a:rPr lang="cs-CZ" sz="1000" b="0" dirty="0">
                <a:latin typeface="+mn-lt"/>
              </a:rPr>
              <a:t>, 00669806).</a:t>
            </a:r>
            <a:endParaRPr lang="ru-RU" sz="1000" b="0" dirty="0">
              <a:latin typeface="+mn-lt"/>
            </a:endParaRPr>
          </a:p>
          <a:p>
            <a:pPr algn="ctr"/>
            <a:endParaRPr lang="cs-CZ" sz="1000" b="0" dirty="0">
              <a:latin typeface="+mn-lt"/>
            </a:endParaRP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6EF3939F-6018-B3BD-E8F8-F19FE629FF35}"/>
              </a:ext>
            </a:extLst>
          </p:cNvPr>
          <p:cNvGrpSpPr/>
          <p:nvPr/>
        </p:nvGrpSpPr>
        <p:grpSpPr>
          <a:xfrm>
            <a:off x="-2" y="-1"/>
            <a:ext cx="12192001" cy="735938"/>
            <a:chOff x="-2" y="-1"/>
            <a:chExt cx="12192001" cy="735938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612EE819-026D-05BA-0C82-AED5FEB63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0"/>
              <a:ext cx="2026325" cy="732907"/>
            </a:xfrm>
            <a:prstGeom prst="rect">
              <a:avLst/>
            </a:prstGeom>
          </p:spPr>
        </p:pic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755743D3-D401-E795-5FC7-12F38B28C040}"/>
                </a:ext>
              </a:extLst>
            </p:cNvPr>
            <p:cNvSpPr/>
            <p:nvPr/>
          </p:nvSpPr>
          <p:spPr>
            <a:xfrm>
              <a:off x="4348264" y="0"/>
              <a:ext cx="7843735" cy="7359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FC515456-BC30-5680-6D76-F3B7CD5865A9}"/>
                </a:ext>
              </a:extLst>
            </p:cNvPr>
            <p:cNvSpPr/>
            <p:nvPr/>
          </p:nvSpPr>
          <p:spPr>
            <a:xfrm>
              <a:off x="1542288" y="44133"/>
              <a:ext cx="438912" cy="261618"/>
            </a:xfrm>
            <a:prstGeom prst="rect">
              <a:avLst/>
            </a:prstGeom>
            <a:solidFill>
              <a:srgbClr val="A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5A722165-F180-B2DA-BA25-4E4E5423FCEC}"/>
                </a:ext>
              </a:extLst>
            </p:cNvPr>
            <p:cNvSpPr/>
            <p:nvPr/>
          </p:nvSpPr>
          <p:spPr>
            <a:xfrm>
              <a:off x="1292352" y="583266"/>
              <a:ext cx="499872" cy="149642"/>
            </a:xfrm>
            <a:prstGeom prst="rect">
              <a:avLst/>
            </a:prstGeom>
            <a:solidFill>
              <a:srgbClr val="A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3" name="Obrázek 12" descr="Obsah obrázku text, Písmo, logo, Grafika&#10;&#10;Obsah generovaný pomocí AI může být nesprávný.">
              <a:extLst>
                <a:ext uri="{FF2B5EF4-FFF2-40B4-BE49-F238E27FC236}">
                  <a16:creationId xmlns:a16="http://schemas.microsoft.com/office/drawing/2014/main" id="{A05293BD-8938-9C91-775B-FDEFCA4B1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0257" y="-1"/>
              <a:ext cx="1956640" cy="735937"/>
            </a:xfrm>
            <a:prstGeom prst="rect">
              <a:avLst/>
            </a:prstGeom>
          </p:spPr>
        </p:pic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F8605017-E10C-BDC4-E4AF-7805DAF3D898}"/>
                </a:ext>
              </a:extLst>
            </p:cNvPr>
            <p:cNvSpPr/>
            <p:nvPr/>
          </p:nvSpPr>
          <p:spPr>
            <a:xfrm>
              <a:off x="1981200" y="0"/>
              <a:ext cx="2950081" cy="732908"/>
            </a:xfrm>
            <a:prstGeom prst="rect">
              <a:avLst/>
            </a:prstGeom>
            <a:gradFill flip="none" rotWithShape="1">
              <a:gsLst>
                <a:gs pos="0">
                  <a:srgbClr val="A0C84E"/>
                </a:gs>
                <a:gs pos="50000">
                  <a:srgbClr val="A0C84E">
                    <a:tint val="44500"/>
                    <a:satMod val="160000"/>
                  </a:srgb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sp>
        <p:nvSpPr>
          <p:cNvPr id="22" name="Rectangle 7">
            <a:extLst>
              <a:ext uri="{FF2B5EF4-FFF2-40B4-BE49-F238E27FC236}">
                <a16:creationId xmlns:a16="http://schemas.microsoft.com/office/drawing/2014/main" id="{5039A20B-4333-8092-3BA8-9420F7CEF44F}"/>
              </a:ext>
            </a:extLst>
          </p:cNvPr>
          <p:cNvSpPr txBox="1"/>
          <p:nvPr/>
        </p:nvSpPr>
        <p:spPr>
          <a:xfrm flipV="1">
            <a:off x="0" y="730984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pic>
        <p:nvPicPr>
          <p:cNvPr id="21" name="Obrázek 20" descr="Obsah obrázku snímek obrazovky, Grafika, srdce&#10;&#10;Popis byl vytvořen automaticky">
            <a:extLst>
              <a:ext uri="{FF2B5EF4-FFF2-40B4-BE49-F238E27FC236}">
                <a16:creationId xmlns:a16="http://schemas.microsoft.com/office/drawing/2014/main" id="{BB478C57-5FFF-5396-2647-283FE58D2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592" y="-9357"/>
            <a:ext cx="892969" cy="865253"/>
          </a:xfrm>
          <a:prstGeom prst="rect">
            <a:avLst/>
          </a:prstGeom>
        </p:spPr>
      </p:pic>
      <p:sp>
        <p:nvSpPr>
          <p:cNvPr id="16" name="Rectangle 5">
            <a:extLst>
              <a:ext uri="{FF2B5EF4-FFF2-40B4-BE49-F238E27FC236}">
                <a16:creationId xmlns:a16="http://schemas.microsoft.com/office/drawing/2014/main" id="{DEFB0382-9DEE-47E6-DF0C-D70779F8623A}"/>
              </a:ext>
            </a:extLst>
          </p:cNvPr>
          <p:cNvSpPr txBox="1"/>
          <p:nvPr/>
        </p:nvSpPr>
        <p:spPr>
          <a:xfrm>
            <a:off x="-12793" y="2522988"/>
            <a:ext cx="6055374" cy="183669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Case 1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C98C7FB-58A6-6077-DDD6-FC584D3CBA41}"/>
              </a:ext>
            </a:extLst>
          </p:cNvPr>
          <p:cNvSpPr txBox="1"/>
          <p:nvPr/>
        </p:nvSpPr>
        <p:spPr>
          <a:xfrm>
            <a:off x="-12793" y="6056674"/>
            <a:ext cx="9471813" cy="184666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CONCLUSION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3BA35BB9-9685-5B44-B47C-AB483D12C099}"/>
              </a:ext>
            </a:extLst>
          </p:cNvPr>
          <p:cNvSpPr txBox="1"/>
          <p:nvPr/>
        </p:nvSpPr>
        <p:spPr>
          <a:xfrm>
            <a:off x="6040736" y="2514707"/>
            <a:ext cx="6149418" cy="185289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Case 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DE57F6-F4F7-FB47-8DE1-64888C8C6B4D}"/>
              </a:ext>
            </a:extLst>
          </p:cNvPr>
          <p:cNvSpPr txBox="1"/>
          <p:nvPr/>
        </p:nvSpPr>
        <p:spPr>
          <a:xfrm>
            <a:off x="-12793" y="2880019"/>
            <a:ext cx="2579914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b="1" dirty="0"/>
              <a:t>80-year-old man with a 1-month history of a rapidly growing lesion o</a:t>
            </a:r>
            <a:r>
              <a:rPr lang="cs-CZ" sz="900" b="1" dirty="0"/>
              <a:t>n</a:t>
            </a:r>
            <a:r>
              <a:rPr lang="en-GB" sz="900" b="1" dirty="0"/>
              <a:t> the left nasal ala</a:t>
            </a:r>
            <a:endParaRPr lang="en-GB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/>
              <a:t>At the initial ENT assessment, </a:t>
            </a:r>
            <a:r>
              <a:rPr lang="en-US" sz="900" b="1" dirty="0"/>
              <a:t>an atheroma was suspected</a:t>
            </a:r>
            <a:r>
              <a:rPr lang="en-GB" sz="900" dirty="0"/>
              <a:t>→ incision and treatment with topical antibiotic ointment.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Diagnostic </a:t>
            </a:r>
            <a:r>
              <a:rPr lang="cs-CZ" sz="900" dirty="0" err="1"/>
              <a:t>biopsy</a:t>
            </a:r>
            <a:r>
              <a:rPr lang="en-GB" sz="900" dirty="0"/>
              <a:t> revealed </a:t>
            </a:r>
            <a:r>
              <a:rPr lang="en-GB" sz="900" b="1" dirty="0"/>
              <a:t>squamous cell carcinoma</a:t>
            </a:r>
            <a:r>
              <a:rPr lang="en-GB" sz="900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Neck ultrasound showed </a:t>
            </a:r>
            <a:r>
              <a:rPr lang="en-GB" sz="900" b="1" dirty="0"/>
              <a:t>no regional lymph node metastases</a:t>
            </a:r>
            <a:r>
              <a:rPr lang="en-GB" sz="900" dirty="0"/>
              <a:t>; surgical excision was planned.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During further evaluation, the lesion began to </a:t>
            </a:r>
            <a:r>
              <a:rPr lang="en-GB" sz="900" b="1" dirty="0"/>
              <a:t>spontaneously regress</a:t>
            </a:r>
            <a:r>
              <a:rPr lang="en-GB" sz="900" dirty="0"/>
              <a:t> → Raising suspicion of keratoacanthoma</a:t>
            </a:r>
            <a:endParaRPr lang="cs-CZ" sz="9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b="1"/>
              <a:t>Watchful </a:t>
            </a:r>
            <a:r>
              <a:rPr lang="en-GB" sz="900" b="1" dirty="0"/>
              <a:t>waiting</a:t>
            </a:r>
            <a:r>
              <a:rPr lang="en-GB" sz="900" dirty="0"/>
              <a:t> was chosen.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After 6 months, there was </a:t>
            </a:r>
            <a:r>
              <a:rPr lang="en-GB" sz="900" b="1" dirty="0"/>
              <a:t>near-complete regression with minimal scarring</a:t>
            </a:r>
            <a:r>
              <a:rPr lang="en-GB" sz="900" dirty="0"/>
              <a:t>.</a:t>
            </a:r>
          </a:p>
          <a:p>
            <a:endParaRPr lang="cs-CZ" sz="1600" dirty="0"/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B507D4F3-447A-5642-B90B-A375936AF90C}"/>
              </a:ext>
            </a:extLst>
          </p:cNvPr>
          <p:cNvSpPr txBox="1"/>
          <p:nvPr/>
        </p:nvSpPr>
        <p:spPr>
          <a:xfrm rot="10800000" flipV="1">
            <a:off x="9123" y="5696152"/>
            <a:ext cx="12216344" cy="307777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In both patients, </a:t>
            </a:r>
            <a:r>
              <a:rPr lang="en-GB" sz="1000" b="1" dirty="0"/>
              <a:t>squamous cell carcinoma was initially suspected</a:t>
            </a:r>
            <a:r>
              <a:rPr lang="en-GB" sz="1000" dirty="0"/>
              <a:t>, with radical surgical treatment planned and a potential risk of significant cosmetic deformity.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However, the </a:t>
            </a:r>
            <a:r>
              <a:rPr lang="en-GB" sz="1000" b="1" dirty="0"/>
              <a:t>dynamic growth pattern followed by regression</a:t>
            </a:r>
            <a:r>
              <a:rPr lang="en-GB" sz="1000" dirty="0"/>
              <a:t> provided a key diagnostic clue, allowing a more conservative therapeutic approach and avoidance of primarily radical surgery.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2E703-2295-7C41-9567-731EDBB84609}"/>
              </a:ext>
            </a:extLst>
          </p:cNvPr>
          <p:cNvSpPr/>
          <p:nvPr/>
        </p:nvSpPr>
        <p:spPr>
          <a:xfrm>
            <a:off x="6020022" y="2820466"/>
            <a:ext cx="240092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b="1" dirty="0"/>
              <a:t>56-year-old man referred by a dermatologist for consideration of excision of a </a:t>
            </a:r>
            <a:r>
              <a:rPr lang="en-GB" sz="900" b="1" dirty="0" err="1"/>
              <a:t>tumor</a:t>
            </a:r>
            <a:r>
              <a:rPr lang="en-GB" sz="900" b="1" dirty="0"/>
              <a:t> of the nasal apex</a:t>
            </a:r>
            <a:endParaRPr lang="en-GB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Based on the medical history and clinical appearance, </a:t>
            </a:r>
            <a:r>
              <a:rPr lang="en-GB" sz="900" b="1" dirty="0"/>
              <a:t>keratoacanthoma was suspected</a:t>
            </a:r>
            <a:r>
              <a:rPr lang="en-GB" sz="900" dirty="0"/>
              <a:t> → surgery was deferred.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Conservative management with </a:t>
            </a:r>
            <a:r>
              <a:rPr lang="en-GB" sz="900" b="1" dirty="0"/>
              <a:t>intralesional methotrexate and close follow-up</a:t>
            </a:r>
            <a:r>
              <a:rPr lang="en-GB" sz="900" dirty="0"/>
              <a:t> was initiated.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Within 2 weeks, the lesion continued to progress, reaching approximately </a:t>
            </a:r>
            <a:r>
              <a:rPr lang="en-GB" sz="900" b="1" dirty="0"/>
              <a:t>6 cm in diameter</a:t>
            </a:r>
            <a:r>
              <a:rPr lang="en-GB" sz="900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Subsequent </a:t>
            </a:r>
            <a:r>
              <a:rPr lang="en-GB" sz="900" b="1" dirty="0"/>
              <a:t>spontaneous regression and gradual healing</a:t>
            </a:r>
            <a:r>
              <a:rPr lang="en-GB" sz="900" dirty="0"/>
              <a:t> of the lesion occurred.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/>
              <a:t>Significant residual nasal deformity remained → </a:t>
            </a:r>
            <a:r>
              <a:rPr lang="en-GB" sz="900" b="1" dirty="0"/>
              <a:t>plastic reconstructive surgery was indicated</a:t>
            </a:r>
            <a:r>
              <a:rPr lang="en-GB" sz="900" dirty="0"/>
              <a:t>. </a:t>
            </a:r>
          </a:p>
        </p:txBody>
      </p:sp>
      <p:pic>
        <p:nvPicPr>
          <p:cNvPr id="61" name="Obrázek 12">
            <a:extLst>
              <a:ext uri="{FF2B5EF4-FFF2-40B4-BE49-F238E27FC236}">
                <a16:creationId xmlns:a16="http://schemas.microsoft.com/office/drawing/2014/main" id="{797D7B28-8EFF-E145-84F6-3D467D96B6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3876"/>
          <a:stretch/>
        </p:blipFill>
        <p:spPr>
          <a:xfrm>
            <a:off x="2665585" y="2834029"/>
            <a:ext cx="1291190" cy="1159032"/>
          </a:xfrm>
          <a:prstGeom prst="rect">
            <a:avLst/>
          </a:prstGeom>
        </p:spPr>
      </p:pic>
      <p:pic>
        <p:nvPicPr>
          <p:cNvPr id="82" name="Obrázek 53">
            <a:extLst>
              <a:ext uri="{FF2B5EF4-FFF2-40B4-BE49-F238E27FC236}">
                <a16:creationId xmlns:a16="http://schemas.microsoft.com/office/drawing/2014/main" id="{40ACA531-83A2-5A4F-BECF-0AAA2DB8BA3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4502"/>
          <a:stretch/>
        </p:blipFill>
        <p:spPr>
          <a:xfrm>
            <a:off x="4442513" y="2837443"/>
            <a:ext cx="1259167" cy="1155295"/>
          </a:xfrm>
          <a:prstGeom prst="rect">
            <a:avLst/>
          </a:prstGeom>
        </p:spPr>
      </p:pic>
      <p:pic>
        <p:nvPicPr>
          <p:cNvPr id="83" name="Obrázek 13">
            <a:extLst>
              <a:ext uri="{FF2B5EF4-FFF2-40B4-BE49-F238E27FC236}">
                <a16:creationId xmlns:a16="http://schemas.microsoft.com/office/drawing/2014/main" id="{EF5538D9-C638-CE49-8A40-6159C60AE5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5307" y="4173218"/>
            <a:ext cx="1231745" cy="1015137"/>
          </a:xfrm>
          <a:prstGeom prst="rect">
            <a:avLst/>
          </a:prstGeom>
        </p:spPr>
      </p:pic>
      <p:pic>
        <p:nvPicPr>
          <p:cNvPr id="84" name="Zástupný symbol pro obsah 3">
            <a:extLst>
              <a:ext uri="{FF2B5EF4-FFF2-40B4-BE49-F238E27FC236}">
                <a16:creationId xmlns:a16="http://schemas.microsoft.com/office/drawing/2014/main" id="{124B9923-883E-AF4F-843C-4908EAF567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0" r="20626"/>
          <a:stretch/>
        </p:blipFill>
        <p:spPr>
          <a:xfrm>
            <a:off x="4465791" y="4171316"/>
            <a:ext cx="1259611" cy="1067367"/>
          </a:xfrm>
          <a:prstGeom prst="rect">
            <a:avLst/>
          </a:prstGeom>
        </p:spPr>
      </p:pic>
      <p:pic>
        <p:nvPicPr>
          <p:cNvPr id="85" name="Content Placeholder 7">
            <a:extLst>
              <a:ext uri="{FF2B5EF4-FFF2-40B4-BE49-F238E27FC236}">
                <a16:creationId xmlns:a16="http://schemas.microsoft.com/office/drawing/2014/main" id="{B77F1776-2E8E-C940-B20F-B5646B29F2E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3" r="16342" b="18058"/>
          <a:stretch/>
        </p:blipFill>
        <p:spPr>
          <a:xfrm>
            <a:off x="8715567" y="2777748"/>
            <a:ext cx="1290224" cy="1180467"/>
          </a:xfrm>
          <a:prstGeom prst="rect">
            <a:avLst/>
          </a:prstGeom>
        </p:spPr>
      </p:pic>
      <p:pic>
        <p:nvPicPr>
          <p:cNvPr id="86" name="Obrázek 14">
            <a:extLst>
              <a:ext uri="{FF2B5EF4-FFF2-40B4-BE49-F238E27FC236}">
                <a16:creationId xmlns:a16="http://schemas.microsoft.com/office/drawing/2014/main" id="{904C79E8-4A70-184A-87A9-3995B1F7837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6364" b="14078"/>
          <a:stretch/>
        </p:blipFill>
        <p:spPr>
          <a:xfrm>
            <a:off x="10617582" y="2814200"/>
            <a:ext cx="1223319" cy="1118308"/>
          </a:xfrm>
          <a:prstGeom prst="rect">
            <a:avLst/>
          </a:prstGeom>
        </p:spPr>
      </p:pic>
      <p:pic>
        <p:nvPicPr>
          <p:cNvPr id="87" name="Obrázek 7">
            <a:extLst>
              <a:ext uri="{FF2B5EF4-FFF2-40B4-BE49-F238E27FC236}">
                <a16:creationId xmlns:a16="http://schemas.microsoft.com/office/drawing/2014/main" id="{1911BA04-756B-D143-A092-FBABD4CDBA6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318" t="47000" r="25295" b="11127"/>
          <a:stretch/>
        </p:blipFill>
        <p:spPr>
          <a:xfrm>
            <a:off x="8715567" y="4236282"/>
            <a:ext cx="1290224" cy="1062706"/>
          </a:xfrm>
          <a:prstGeom prst="rect">
            <a:avLst/>
          </a:prstGeom>
        </p:spPr>
      </p:pic>
      <p:pic>
        <p:nvPicPr>
          <p:cNvPr id="88" name="Obrázek 16">
            <a:extLst>
              <a:ext uri="{FF2B5EF4-FFF2-40B4-BE49-F238E27FC236}">
                <a16:creationId xmlns:a16="http://schemas.microsoft.com/office/drawing/2014/main" id="{9BA73B6C-82B0-4347-8B24-B3FE66BB82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17582" y="4162976"/>
            <a:ext cx="1326010" cy="1136011"/>
          </a:xfrm>
          <a:prstGeom prst="rect">
            <a:avLst/>
          </a:prstGeom>
        </p:spPr>
      </p:pic>
      <p:sp>
        <p:nvSpPr>
          <p:cNvPr id="89" name="Rectangle 2">
            <a:extLst>
              <a:ext uri="{FF2B5EF4-FFF2-40B4-BE49-F238E27FC236}">
                <a16:creationId xmlns:a16="http://schemas.microsoft.com/office/drawing/2014/main" id="{14E8A6E8-6503-104E-89CC-7865846CA5F3}"/>
              </a:ext>
            </a:extLst>
          </p:cNvPr>
          <p:cNvSpPr/>
          <p:nvPr/>
        </p:nvSpPr>
        <p:spPr>
          <a:xfrm>
            <a:off x="10719751" y="4353510"/>
            <a:ext cx="868171" cy="2186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0" name="Rectangle 2">
            <a:extLst>
              <a:ext uri="{FF2B5EF4-FFF2-40B4-BE49-F238E27FC236}">
                <a16:creationId xmlns:a16="http://schemas.microsoft.com/office/drawing/2014/main" id="{E595579B-F59C-F34B-BE0A-71A6602EBA72}"/>
              </a:ext>
            </a:extLst>
          </p:cNvPr>
          <p:cNvSpPr/>
          <p:nvPr/>
        </p:nvSpPr>
        <p:spPr>
          <a:xfrm rot="152907">
            <a:off x="8890478" y="4283121"/>
            <a:ext cx="1031421" cy="15702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1" name="Rectangle 2">
            <a:extLst>
              <a:ext uri="{FF2B5EF4-FFF2-40B4-BE49-F238E27FC236}">
                <a16:creationId xmlns:a16="http://schemas.microsoft.com/office/drawing/2014/main" id="{AD6DFBFC-7855-574A-8513-936DC75F6170}"/>
              </a:ext>
            </a:extLst>
          </p:cNvPr>
          <p:cNvSpPr/>
          <p:nvPr/>
        </p:nvSpPr>
        <p:spPr>
          <a:xfrm>
            <a:off x="8798370" y="2898375"/>
            <a:ext cx="1116679" cy="1856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Rectangle 2">
            <a:extLst>
              <a:ext uri="{FF2B5EF4-FFF2-40B4-BE49-F238E27FC236}">
                <a16:creationId xmlns:a16="http://schemas.microsoft.com/office/drawing/2014/main" id="{A261F3C7-2262-1A47-9C87-6CD7E25AE68E}"/>
              </a:ext>
            </a:extLst>
          </p:cNvPr>
          <p:cNvSpPr/>
          <p:nvPr/>
        </p:nvSpPr>
        <p:spPr>
          <a:xfrm rot="21360766" flipV="1">
            <a:off x="2751710" y="4297114"/>
            <a:ext cx="1059603" cy="1290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4" name="Rectangle 2">
            <a:extLst>
              <a:ext uri="{FF2B5EF4-FFF2-40B4-BE49-F238E27FC236}">
                <a16:creationId xmlns:a16="http://schemas.microsoft.com/office/drawing/2014/main" id="{5719480D-9590-FD49-8C0A-EFC933A206D1}"/>
              </a:ext>
            </a:extLst>
          </p:cNvPr>
          <p:cNvSpPr/>
          <p:nvPr/>
        </p:nvSpPr>
        <p:spPr>
          <a:xfrm rot="258311">
            <a:off x="4844927" y="2973116"/>
            <a:ext cx="853531" cy="1179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5" name="Rectangle 2">
            <a:extLst>
              <a:ext uri="{FF2B5EF4-FFF2-40B4-BE49-F238E27FC236}">
                <a16:creationId xmlns:a16="http://schemas.microsoft.com/office/drawing/2014/main" id="{19FB01FE-2F8B-8647-B1B8-D25A25975D12}"/>
              </a:ext>
            </a:extLst>
          </p:cNvPr>
          <p:cNvSpPr/>
          <p:nvPr/>
        </p:nvSpPr>
        <p:spPr>
          <a:xfrm rot="258311" flipV="1">
            <a:off x="3701309" y="3353121"/>
            <a:ext cx="241320" cy="1776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6" name="Rectangle 2">
            <a:extLst>
              <a:ext uri="{FF2B5EF4-FFF2-40B4-BE49-F238E27FC236}">
                <a16:creationId xmlns:a16="http://schemas.microsoft.com/office/drawing/2014/main" id="{A1FEF445-6EDC-D047-9716-B25F53B6E6BB}"/>
              </a:ext>
            </a:extLst>
          </p:cNvPr>
          <p:cNvSpPr/>
          <p:nvPr/>
        </p:nvSpPr>
        <p:spPr>
          <a:xfrm rot="258311">
            <a:off x="2731172" y="3222001"/>
            <a:ext cx="435822" cy="16454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7" name="Rectangle 2">
            <a:extLst>
              <a:ext uri="{FF2B5EF4-FFF2-40B4-BE49-F238E27FC236}">
                <a16:creationId xmlns:a16="http://schemas.microsoft.com/office/drawing/2014/main" id="{3CBB40A6-A817-C144-AA91-A6077D600E5E}"/>
              </a:ext>
            </a:extLst>
          </p:cNvPr>
          <p:cNvSpPr/>
          <p:nvPr/>
        </p:nvSpPr>
        <p:spPr>
          <a:xfrm rot="21168556">
            <a:off x="10691906" y="3105686"/>
            <a:ext cx="925145" cy="1662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A0A116-F481-A047-B0DB-77F723A7D6B5}"/>
              </a:ext>
            </a:extLst>
          </p:cNvPr>
          <p:cNvSpPr/>
          <p:nvPr/>
        </p:nvSpPr>
        <p:spPr>
          <a:xfrm>
            <a:off x="2795763" y="3949274"/>
            <a:ext cx="9797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800" dirty="0" err="1"/>
              <a:t>Initial</a:t>
            </a:r>
            <a:r>
              <a:rPr lang="cs-CZ" sz="800" dirty="0"/>
              <a:t> </a:t>
            </a:r>
            <a:r>
              <a:rPr lang="cs-CZ" sz="800" dirty="0" err="1"/>
              <a:t>presentation</a:t>
            </a:r>
            <a:endParaRPr lang="en-GB" sz="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35964E-3780-1F4F-A085-125165F01AE0}"/>
              </a:ext>
            </a:extLst>
          </p:cNvPr>
          <p:cNvSpPr/>
          <p:nvPr/>
        </p:nvSpPr>
        <p:spPr>
          <a:xfrm>
            <a:off x="4261688" y="3958215"/>
            <a:ext cx="175721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/>
              <a:t>2</a:t>
            </a:r>
            <a:r>
              <a:rPr lang="cs-CZ" sz="800" dirty="0"/>
              <a:t> </a:t>
            </a:r>
            <a:r>
              <a:rPr lang="cs-CZ" sz="800" dirty="0" err="1"/>
              <a:t>months</a:t>
            </a:r>
            <a:r>
              <a:rPr lang="cs-CZ" sz="800" dirty="0"/>
              <a:t> </a:t>
            </a:r>
            <a:r>
              <a:rPr lang="cs-CZ" sz="800" dirty="0" err="1"/>
              <a:t>after</a:t>
            </a:r>
            <a:r>
              <a:rPr lang="cs-CZ" sz="800" dirty="0"/>
              <a:t> </a:t>
            </a:r>
            <a:r>
              <a:rPr lang="cs-CZ" sz="800" dirty="0" err="1"/>
              <a:t>initiation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treatment</a:t>
            </a:r>
            <a:endParaRPr lang="en-GB" sz="800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32B1162-DE9F-D942-94E7-7F0F0746EFD7}"/>
              </a:ext>
            </a:extLst>
          </p:cNvPr>
          <p:cNvSpPr/>
          <p:nvPr/>
        </p:nvSpPr>
        <p:spPr>
          <a:xfrm>
            <a:off x="2495231" y="5176033"/>
            <a:ext cx="175721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/>
              <a:t>3</a:t>
            </a:r>
            <a:r>
              <a:rPr lang="cs-CZ" sz="800" dirty="0"/>
              <a:t> </a:t>
            </a:r>
            <a:r>
              <a:rPr lang="cs-CZ" sz="800" dirty="0" err="1"/>
              <a:t>months</a:t>
            </a:r>
            <a:r>
              <a:rPr lang="cs-CZ" sz="800" dirty="0"/>
              <a:t> </a:t>
            </a:r>
            <a:r>
              <a:rPr lang="cs-CZ" sz="800" dirty="0" err="1"/>
              <a:t>after</a:t>
            </a:r>
            <a:r>
              <a:rPr lang="cs-CZ" sz="800" dirty="0"/>
              <a:t> </a:t>
            </a:r>
            <a:r>
              <a:rPr lang="cs-CZ" sz="800" dirty="0" err="1"/>
              <a:t>initiation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treatment</a:t>
            </a:r>
            <a:endParaRPr lang="en-GB" sz="800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C61D07D-EC25-CA45-B207-2753DF9A19D9}"/>
              </a:ext>
            </a:extLst>
          </p:cNvPr>
          <p:cNvSpPr/>
          <p:nvPr/>
        </p:nvSpPr>
        <p:spPr>
          <a:xfrm>
            <a:off x="4253565" y="5195380"/>
            <a:ext cx="175721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/>
              <a:t>6</a:t>
            </a:r>
            <a:r>
              <a:rPr lang="cs-CZ" sz="800" dirty="0"/>
              <a:t> </a:t>
            </a:r>
            <a:r>
              <a:rPr lang="cs-CZ" sz="800" dirty="0" err="1"/>
              <a:t>months</a:t>
            </a:r>
            <a:r>
              <a:rPr lang="cs-CZ" sz="800" dirty="0"/>
              <a:t> </a:t>
            </a:r>
            <a:r>
              <a:rPr lang="cs-CZ" sz="800" dirty="0" err="1"/>
              <a:t>after</a:t>
            </a:r>
            <a:r>
              <a:rPr lang="cs-CZ" sz="800" dirty="0"/>
              <a:t> </a:t>
            </a:r>
            <a:r>
              <a:rPr lang="cs-CZ" sz="800" dirty="0" err="1"/>
              <a:t>initiation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treatment</a:t>
            </a:r>
            <a:endParaRPr lang="en-GB" sz="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6BD027-B4C6-CE49-85C8-3F038CA1897C}"/>
              </a:ext>
            </a:extLst>
          </p:cNvPr>
          <p:cNvSpPr/>
          <p:nvPr/>
        </p:nvSpPr>
        <p:spPr>
          <a:xfrm>
            <a:off x="8870801" y="3901355"/>
            <a:ext cx="9797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800" dirty="0" err="1"/>
              <a:t>Initial</a:t>
            </a:r>
            <a:r>
              <a:rPr lang="cs-CZ" sz="800" dirty="0"/>
              <a:t> </a:t>
            </a:r>
            <a:r>
              <a:rPr lang="cs-CZ" sz="800" dirty="0" err="1"/>
              <a:t>presentation</a:t>
            </a:r>
            <a:endParaRPr lang="en-GB" sz="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E4759D-2455-9248-8034-B6D47C74801C}"/>
              </a:ext>
            </a:extLst>
          </p:cNvPr>
          <p:cNvSpPr/>
          <p:nvPr/>
        </p:nvSpPr>
        <p:spPr>
          <a:xfrm>
            <a:off x="10390698" y="3909791"/>
            <a:ext cx="170110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/>
              <a:t>2</a:t>
            </a:r>
            <a:r>
              <a:rPr lang="cs-CZ" sz="800" dirty="0"/>
              <a:t> </a:t>
            </a:r>
            <a:r>
              <a:rPr lang="en-US" sz="800" dirty="0"/>
              <a:t>weeks</a:t>
            </a:r>
            <a:r>
              <a:rPr lang="cs-CZ" sz="800" dirty="0"/>
              <a:t> </a:t>
            </a:r>
            <a:r>
              <a:rPr lang="cs-CZ" sz="800" dirty="0" err="1"/>
              <a:t>after</a:t>
            </a:r>
            <a:r>
              <a:rPr lang="cs-CZ" sz="800" dirty="0"/>
              <a:t> </a:t>
            </a:r>
            <a:r>
              <a:rPr lang="cs-CZ" sz="800" dirty="0" err="1"/>
              <a:t>initiation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treatment</a:t>
            </a:r>
            <a:endParaRPr lang="en-GB" sz="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D55721-FEC9-514B-AD3C-4BA158313E56}"/>
              </a:ext>
            </a:extLst>
          </p:cNvPr>
          <p:cNvSpPr/>
          <p:nvPr/>
        </p:nvSpPr>
        <p:spPr>
          <a:xfrm>
            <a:off x="8547254" y="5283755"/>
            <a:ext cx="171713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800" dirty="0"/>
              <a:t>1 </a:t>
            </a:r>
            <a:r>
              <a:rPr lang="cs-CZ" sz="800" dirty="0" err="1"/>
              <a:t>month</a:t>
            </a:r>
            <a:r>
              <a:rPr lang="cs-CZ" sz="800" dirty="0"/>
              <a:t> </a:t>
            </a:r>
            <a:r>
              <a:rPr lang="cs-CZ" sz="800" dirty="0" err="1"/>
              <a:t>after</a:t>
            </a:r>
            <a:r>
              <a:rPr lang="cs-CZ" sz="800" dirty="0"/>
              <a:t> </a:t>
            </a:r>
            <a:r>
              <a:rPr lang="cs-CZ" sz="800" dirty="0" err="1"/>
              <a:t>initiation</a:t>
            </a:r>
            <a:r>
              <a:rPr lang="cs-CZ" sz="800" dirty="0"/>
              <a:t> </a:t>
            </a:r>
            <a:r>
              <a:rPr lang="cs-CZ" sz="800" dirty="0" err="1"/>
              <a:t>of</a:t>
            </a:r>
            <a:r>
              <a:rPr lang="cs-CZ" sz="800" dirty="0"/>
              <a:t> </a:t>
            </a:r>
            <a:r>
              <a:rPr lang="cs-CZ" sz="800" dirty="0" err="1"/>
              <a:t>treatment</a:t>
            </a:r>
            <a:endParaRPr lang="en-GB" sz="8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68F645C-02A9-B742-9D0A-D2C8FBCEE737}"/>
              </a:ext>
            </a:extLst>
          </p:cNvPr>
          <p:cNvSpPr/>
          <p:nvPr/>
        </p:nvSpPr>
        <p:spPr>
          <a:xfrm>
            <a:off x="10275390" y="5260922"/>
            <a:ext cx="19575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800" dirty="0" err="1"/>
              <a:t>Patient</a:t>
            </a:r>
            <a:r>
              <a:rPr lang="cs-CZ" sz="800" dirty="0"/>
              <a:t> </a:t>
            </a:r>
            <a:r>
              <a:rPr lang="cs-CZ" sz="800" dirty="0" err="1"/>
              <a:t>after</a:t>
            </a:r>
            <a:r>
              <a:rPr lang="cs-CZ" sz="800" dirty="0"/>
              <a:t> </a:t>
            </a:r>
            <a:r>
              <a:rPr lang="cs-CZ" sz="800" dirty="0" err="1"/>
              <a:t>plastic</a:t>
            </a:r>
            <a:r>
              <a:rPr lang="cs-CZ" sz="800" dirty="0"/>
              <a:t> </a:t>
            </a:r>
            <a:r>
              <a:rPr lang="cs-CZ" sz="800" dirty="0" err="1"/>
              <a:t>reconstructive</a:t>
            </a:r>
            <a:r>
              <a:rPr lang="cs-CZ" sz="800" dirty="0"/>
              <a:t> </a:t>
            </a:r>
            <a:r>
              <a:rPr lang="cs-CZ" sz="800" dirty="0" err="1"/>
              <a:t>surgery</a:t>
            </a:r>
            <a:endParaRPr lang="en-GB" sz="8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4574A02-CAC7-1FFB-31CD-CD72A7BDA017}"/>
              </a:ext>
            </a:extLst>
          </p:cNvPr>
          <p:cNvSpPr/>
          <p:nvPr/>
        </p:nvSpPr>
        <p:spPr>
          <a:xfrm rot="372487" flipV="1">
            <a:off x="4650654" y="4353596"/>
            <a:ext cx="1059603" cy="1290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841341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638</TotalTime>
  <Words>590</Words>
  <Application>Microsoft Macintosh PowerPoint</Application>
  <PresentationFormat>Widescreen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Motiv Office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 Lazák</dc:creator>
  <cp:lastModifiedBy>Polina Golovach</cp:lastModifiedBy>
  <cp:revision>17</cp:revision>
  <dcterms:created xsi:type="dcterms:W3CDTF">2024-08-09T14:24:21Z</dcterms:created>
  <dcterms:modified xsi:type="dcterms:W3CDTF">2026-09-16T17:41:20Z</dcterms:modified>
</cp:coreProperties>
</file>