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C84E"/>
    <a:srgbClr val="FFFFFF"/>
    <a:srgbClr val="FED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0BFC67-7534-4EAF-8166-F963C8EE2E6F}" v="12" dt="2026-09-14T16:17:11.5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Střední styl 4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Střední sty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660B408-B3CF-4A94-85FC-2B1E0A45F4A2}" styleName="Tmavý styl 2 – zvýraznění 1/zvýraznění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Tmavý styl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95" autoAdjust="0"/>
    <p:restoredTop sz="94660"/>
  </p:normalViewPr>
  <p:slideViewPr>
    <p:cSldViewPr snapToGrid="0">
      <p:cViewPr>
        <p:scale>
          <a:sx n="66" d="100"/>
          <a:sy n="66" d="100"/>
        </p:scale>
        <p:origin x="1024" y="-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kan\Desktop\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Surgery</a:t>
            </a:r>
            <a:r>
              <a:rPr lang="cs-CZ" baseline="0"/>
              <a:t> length based on hemostasis group and gender</a:t>
            </a:r>
            <a:endParaRPr lang="en-US"/>
          </a:p>
        </c:rich>
      </c:tx>
      <c:layout>
        <c:manualLayout>
          <c:xMode val="edge"/>
          <c:yMode val="edge"/>
          <c:x val="0.14603631674165637"/>
          <c:y val="4.14226787535361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Total!$I$15</c:f>
              <c:strCache>
                <c:ptCount val="1"/>
                <c:pt idx="0">
                  <c:v>Mean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B7A-4089-9370-AAFFCE338C78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accent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B7A-4089-9370-AAFFCE338C78}"/>
              </c:ext>
            </c:extLst>
          </c:dPt>
          <c:dPt>
            <c:idx val="2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B7A-4089-9370-AAFFCE338C78}"/>
              </c:ext>
            </c:extLst>
          </c:dPt>
          <c:dPt>
            <c:idx val="3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B7A-4089-9370-AAFFCE338C78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Total!$H$16:$H$19</c:f>
              <c:strCache>
                <c:ptCount val="4"/>
                <c:pt idx="0">
                  <c:v>Women LigaSure</c:v>
                </c:pt>
                <c:pt idx="1">
                  <c:v>Women without</c:v>
                </c:pt>
                <c:pt idx="2">
                  <c:v>Men LigaSure</c:v>
                </c:pt>
                <c:pt idx="3">
                  <c:v>Men without</c:v>
                </c:pt>
              </c:strCache>
            </c:strRef>
          </c:cat>
          <c:val>
            <c:numRef>
              <c:f>Total!$I$16:$I$19</c:f>
              <c:numCache>
                <c:formatCode>0</c:formatCode>
                <c:ptCount val="4"/>
                <c:pt idx="0">
                  <c:v>78.507936507936506</c:v>
                </c:pt>
                <c:pt idx="1">
                  <c:v>103.39597315436242</c:v>
                </c:pt>
                <c:pt idx="2">
                  <c:v>95</c:v>
                </c:pt>
                <c:pt idx="3">
                  <c:v>119.24324324324324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B7A-4089-9370-AAFFCE338C78}"/>
            </c:ext>
          </c:extLst>
        </c:ser>
        <c:ser>
          <c:idx val="1"/>
          <c:order val="1"/>
          <c:tx>
            <c:strRef>
              <c:f>Total!$J$15</c:f>
              <c:strCache>
                <c:ptCount val="1"/>
                <c:pt idx="0">
                  <c:v>Median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AB7A-4089-9370-AAFFCE338C78}"/>
              </c:ext>
            </c:extLst>
          </c:dPt>
          <c:dPt>
            <c:idx val="3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AB7A-4089-9370-AAFFCE338C78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Total!$H$16:$H$19</c:f>
              <c:strCache>
                <c:ptCount val="4"/>
                <c:pt idx="0">
                  <c:v>Women LigaSure</c:v>
                </c:pt>
                <c:pt idx="1">
                  <c:v>Women without</c:v>
                </c:pt>
                <c:pt idx="2">
                  <c:v>Men LigaSure</c:v>
                </c:pt>
                <c:pt idx="3">
                  <c:v>Men without</c:v>
                </c:pt>
              </c:strCache>
            </c:strRef>
          </c:cat>
          <c:val>
            <c:numRef>
              <c:f>Total!$J$16:$J$19</c:f>
              <c:numCache>
                <c:formatCode>0</c:formatCode>
                <c:ptCount val="4"/>
                <c:pt idx="0">
                  <c:v>75</c:v>
                </c:pt>
                <c:pt idx="1">
                  <c:v>100</c:v>
                </c:pt>
                <c:pt idx="2">
                  <c:v>94</c:v>
                </c:pt>
                <c:pt idx="3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AB7A-4089-9370-AAFFCE338C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78586079"/>
        <c:axId val="444540751"/>
      </c:barChart>
      <c:catAx>
        <c:axId val="1678586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540751"/>
        <c:crosses val="autoZero"/>
        <c:auto val="1"/>
        <c:lblAlgn val="ctr"/>
        <c:lblOffset val="100"/>
        <c:noMultiLvlLbl val="0"/>
      </c:catAx>
      <c:valAx>
        <c:axId val="4445407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Surgery</a:t>
                </a:r>
                <a:r>
                  <a:rPr lang="cs-CZ" baseline="0"/>
                  <a:t> lenght in minutes</a:t>
                </a:r>
                <a:endParaRPr lang="en-US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8586079"/>
        <c:crosses val="autoZero"/>
        <c:crossBetween val="between"/>
      </c:valAx>
      <c:spPr>
        <a:noFill/>
        <a:ln>
          <a:noFill/>
        </a:ln>
        <a:effectLst/>
      </c:spPr>
    </c:plotArea>
    <c:plotVisOnly val="0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FF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7189E5-EF92-19DE-29B7-F3583D4BA1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1F0F280-0C1A-5A43-91A5-1E7A2F609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30E668B-AC67-EF03-329A-F3354F42D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35FD065-C477-812E-6E0B-C10638E8C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BEA303-43DF-6586-6AC3-B61F99993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3670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744B95-FE6E-9B01-4F55-126045343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88930A3-E3CE-1547-6324-6AE2C8C85E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F693BA-D4E9-9170-2054-CD561203F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88FAE86-86C6-F386-F8FD-EB788732D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7049EB0-70B2-E4E5-A42C-9AE45A4A3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4547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631BF3-5789-FC7E-853A-7AFA017B3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20EAD87-9D82-3F9A-134B-C86E88AEB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865ACE0-B0D7-6644-40ED-98FCEC320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4386CC0-16A4-F6B0-F7A3-05780B468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B02BA0D-DFAC-7A7E-B723-7071F5A57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7995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46EDDA-FF94-BE02-5785-D1C882D3B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C05F461-192B-5B5E-6DC1-947FD7BF17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646F858-3E36-D2B0-A3A3-14A7DA35C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F840A07-8C8D-1F67-0F2F-C0308FB6D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98E90FC-CEF9-58E5-0C2F-15B94DF3D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3894AB3-ED57-BAA0-6898-4E9D12EBA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7120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41E583-872A-4505-1D79-44689ECD0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F9A2360-6D76-D378-EE7C-F98BAD9D2C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232DD2D-862F-381D-4DE0-C2EDD4526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0EE8B79-A45E-B59C-DC55-2549815C4C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63F86A8A-C8C9-8FD5-925C-65A5B412A7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A01C639B-7A87-B4E3-8972-C870836CB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8FB4EB3-A059-80F8-6908-C42EFB8FC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8BF27B4-9273-FB6F-DBEA-04049DC39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1952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012051-008C-DB3F-D349-BE11BF3D0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906DA34-D7CB-605F-EB49-CFF4F90FD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FA1B367-98D3-DF30-14B4-5B885C1F6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BB825C5-2208-C7A7-413E-0E30A2C96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9425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AB6D72E-2A72-9E4F-9A60-C9C6029F9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591DFAB-4B34-2A70-92CE-BE1C32B5F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8AC482D-F558-6B29-5E8F-48F9EC3C6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651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44E0DD-315A-185F-43A3-C29A3392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546B227-6E2F-2E2F-C933-3CCCE15BE9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63E3F13-9108-CE64-0D5B-CCFA9B35F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38D555D-4419-CD42-5516-0053E5105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F1B5B2B-E1E0-0367-E7DA-8E79D1B38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0E70BD5-7A3F-AC60-93FF-C1C64BB2E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0628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FFFB7A-166D-0619-5711-F74AADEFD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42F15A5-6D97-6FAF-B16C-F4286A2993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6421770-5491-8966-0C83-18E49E2321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95F92C9-1F39-1A9E-F4C6-C3D2CCCF6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1EB1A99-8268-258E-F164-5258041D9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4173FB2-3518-6760-676C-87571F0E4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731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CFB89C-DF89-6F6C-F10B-6A204BF1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7D70A0C-946E-55EE-87C2-DFF1E7696C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9C90C6C-AF26-AB0A-C0D1-A66F2B709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1E8CD62-7C56-63D2-F234-20955982C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565E368-A0C1-1EA7-AB7D-848C5D1EE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7834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395E3F4E-0970-E9C4-A81C-E0F7AD6013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FAB01A9-1EEE-DB6C-7230-7865650E51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61EC152-AE27-DF3D-1103-F8B973726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AA8E7-6D5D-4A4B-A7F7-037EA3905103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69073E5-8EDC-2ADE-779F-A5BC22027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3D3E5F9-A352-FAB1-488E-B2DA38E82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2183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DAA2A6D3-07BA-C904-9664-F08DEF2F3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66DEAAB-8021-858C-A3B4-180EDC5F0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B9C707E-D6BC-D843-3BCE-7D78F18041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5AA8E7-6D5D-4A4B-A7F7-037EA3905103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FD87A27-B2DF-9F34-506D-65D7C824B7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24A1B95-C28C-6EDC-A5E1-11B0394BAE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E93C67-5C45-4B72-909C-DEAA0F5CD6F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3146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7">
            <a:extLst>
              <a:ext uri="{FF2B5EF4-FFF2-40B4-BE49-F238E27FC236}">
                <a16:creationId xmlns:a16="http://schemas.microsoft.com/office/drawing/2014/main" id="{AAA84E3E-07BA-4FC7-3C14-F704AB19080B}"/>
              </a:ext>
            </a:extLst>
          </p:cNvPr>
          <p:cNvSpPr txBox="1"/>
          <p:nvPr/>
        </p:nvSpPr>
        <p:spPr>
          <a:xfrm flipV="1">
            <a:off x="-3023" y="6471014"/>
            <a:ext cx="1219200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3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endParaRPr lang="en-US" sz="200" dirty="0">
              <a:latin typeface="+mn-lt"/>
            </a:endParaRPr>
          </a:p>
        </p:txBody>
      </p:sp>
      <p:sp>
        <p:nvSpPr>
          <p:cNvPr id="75" name="Rectangle 7">
            <a:extLst>
              <a:ext uri="{FF2B5EF4-FFF2-40B4-BE49-F238E27FC236}">
                <a16:creationId xmlns:a16="http://schemas.microsoft.com/office/drawing/2014/main" id="{09529004-D40F-AF8C-0966-BDEB4EF6EE05}"/>
              </a:ext>
            </a:extLst>
          </p:cNvPr>
          <p:cNvSpPr txBox="1"/>
          <p:nvPr/>
        </p:nvSpPr>
        <p:spPr>
          <a:xfrm rot="10800000" flipV="1">
            <a:off x="-1511" y="6498640"/>
            <a:ext cx="12193511" cy="382509"/>
          </a:xfrm>
          <a:prstGeom prst="rect">
            <a:avLst/>
          </a:prstGeom>
          <a:solidFill>
            <a:srgbClr val="D9D9D9"/>
          </a:solidFill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3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cs-CZ" sz="1200" b="0" dirty="0">
                <a:latin typeface="+mn-lt"/>
                <a:cs typeface="Calibri" panose="020F0502020204030204" pitchFamily="34" charset="0"/>
              </a:rPr>
              <a:t>Email: jak.anezka@gmail.com</a:t>
            </a:r>
          </a:p>
          <a:p>
            <a:pPr algn="ctr"/>
            <a:r>
              <a:rPr lang="cs-CZ" sz="1200" b="0" dirty="0">
                <a:latin typeface="+mn-lt"/>
                <a:cs typeface="Calibri" panose="020F0502020204030204" pitchFamily="34" charset="0"/>
              </a:rPr>
              <a:t>Grant support:</a:t>
            </a:r>
          </a:p>
        </p:txBody>
      </p:sp>
      <p:pic>
        <p:nvPicPr>
          <p:cNvPr id="12" name="Obrázek 11" descr="Obsah obrázku Písmo, bílé, design&#10;&#10;Obsah generovaný pomocí AI může být nesprávný.">
            <a:extLst>
              <a:ext uri="{FF2B5EF4-FFF2-40B4-BE49-F238E27FC236}">
                <a16:creationId xmlns:a16="http://schemas.microsoft.com/office/drawing/2014/main" id="{CEC4E004-3979-1F1E-9A99-86F60D29F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13"/>
          <a:stretch>
            <a:fillRect/>
          </a:stretch>
        </p:blipFill>
        <p:spPr>
          <a:xfrm>
            <a:off x="9483730" y="5329028"/>
            <a:ext cx="2730830" cy="1543696"/>
          </a:xfrm>
          <a:prstGeom prst="rect">
            <a:avLst/>
          </a:prstGeom>
        </p:spPr>
      </p:pic>
      <p:sp>
        <p:nvSpPr>
          <p:cNvPr id="35" name="Rectangle 7">
            <a:extLst>
              <a:ext uri="{FF2B5EF4-FFF2-40B4-BE49-F238E27FC236}">
                <a16:creationId xmlns:a16="http://schemas.microsoft.com/office/drawing/2014/main" id="{4C9BCBA2-3E80-8FE8-2841-84DB07B99EBC}"/>
              </a:ext>
            </a:extLst>
          </p:cNvPr>
          <p:cNvSpPr txBox="1"/>
          <p:nvPr/>
        </p:nvSpPr>
        <p:spPr>
          <a:xfrm rot="10800000" flipV="1">
            <a:off x="0" y="792092"/>
            <a:ext cx="12192000" cy="246221"/>
          </a:xfrm>
          <a:prstGeom prst="rect">
            <a:avLst/>
          </a:prstGeom>
          <a:solidFill>
            <a:srgbClr val="FFC000"/>
          </a:solidFill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3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cs-CZ" sz="1600" dirty="0"/>
              <a:t>Use </a:t>
            </a:r>
            <a:r>
              <a:rPr lang="cs-CZ" sz="1600" dirty="0" err="1"/>
              <a:t>of</a:t>
            </a:r>
            <a:r>
              <a:rPr lang="cs-CZ" sz="1600" dirty="0"/>
              <a:t> </a:t>
            </a:r>
            <a:r>
              <a:rPr lang="cs-CZ" sz="1600" dirty="0" err="1"/>
              <a:t>Ligasure</a:t>
            </a:r>
            <a:r>
              <a:rPr lang="cs-CZ" sz="1600" dirty="0"/>
              <a:t> </a:t>
            </a:r>
            <a:r>
              <a:rPr lang="cs-CZ" sz="1600" dirty="0" err="1"/>
              <a:t>sealing</a:t>
            </a:r>
            <a:r>
              <a:rPr lang="cs-CZ" sz="1600" dirty="0"/>
              <a:t> </a:t>
            </a:r>
            <a:r>
              <a:rPr lang="cs-CZ" sz="1600" dirty="0" err="1"/>
              <a:t>system</a:t>
            </a:r>
            <a:r>
              <a:rPr lang="cs-CZ" sz="1600" dirty="0"/>
              <a:t> in </a:t>
            </a:r>
            <a:r>
              <a:rPr lang="cs-CZ" sz="1600" dirty="0" err="1"/>
              <a:t>Total</a:t>
            </a:r>
            <a:r>
              <a:rPr lang="cs-CZ" sz="1600" dirty="0"/>
              <a:t> </a:t>
            </a:r>
            <a:r>
              <a:rPr lang="cs-CZ" sz="1600" dirty="0" err="1"/>
              <a:t>thyroidectomy</a:t>
            </a:r>
            <a:r>
              <a:rPr lang="cs-CZ" sz="1600" dirty="0"/>
              <a:t> and </a:t>
            </a:r>
            <a:r>
              <a:rPr lang="cs-CZ" sz="1600" dirty="0" err="1"/>
              <a:t>its</a:t>
            </a:r>
            <a:r>
              <a:rPr lang="cs-CZ" sz="1600" dirty="0"/>
              <a:t> </a:t>
            </a:r>
            <a:r>
              <a:rPr lang="cs-CZ" sz="1600" dirty="0" err="1"/>
              <a:t>effect</a:t>
            </a:r>
            <a:r>
              <a:rPr lang="cs-CZ" sz="1600" dirty="0"/>
              <a:t> on </a:t>
            </a:r>
            <a:r>
              <a:rPr lang="cs-CZ" sz="1600" dirty="0" err="1"/>
              <a:t>surgery</a:t>
            </a:r>
            <a:r>
              <a:rPr lang="cs-CZ" sz="1600" dirty="0"/>
              <a:t> </a:t>
            </a:r>
            <a:r>
              <a:rPr lang="cs-CZ" sz="1600" dirty="0" err="1"/>
              <a:t>length</a:t>
            </a:r>
            <a:endParaRPr lang="cs-CZ" sz="1600" dirty="0"/>
          </a:p>
        </p:txBody>
      </p:sp>
      <p:sp>
        <p:nvSpPr>
          <p:cNvPr id="41" name="Rectangle 5">
            <a:extLst>
              <a:ext uri="{FF2B5EF4-FFF2-40B4-BE49-F238E27FC236}">
                <a16:creationId xmlns:a16="http://schemas.microsoft.com/office/drawing/2014/main" id="{6E5A86C4-6265-87BB-1DB4-AE6F5639E822}"/>
              </a:ext>
            </a:extLst>
          </p:cNvPr>
          <p:cNvSpPr txBox="1"/>
          <p:nvPr/>
        </p:nvSpPr>
        <p:spPr>
          <a:xfrm>
            <a:off x="22561" y="1097865"/>
            <a:ext cx="12116049" cy="18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cs-CZ" sz="1200" dirty="0">
                <a:latin typeface="+mn-lt"/>
                <a:cs typeface="Calibri" panose="020F0502020204030204" pitchFamily="34" charset="0"/>
              </a:rPr>
              <a:t>MUDr. Anežka Jakubcová, prim. MUDr. Radek Langer, Oblastní nemocnice Mladá Boleslav</a:t>
            </a:r>
          </a:p>
        </p:txBody>
      </p:sp>
      <p:sp>
        <p:nvSpPr>
          <p:cNvPr id="50" name="Rectangle 5">
            <a:extLst>
              <a:ext uri="{FF2B5EF4-FFF2-40B4-BE49-F238E27FC236}">
                <a16:creationId xmlns:a16="http://schemas.microsoft.com/office/drawing/2014/main" id="{E7C146BD-AA61-1D25-ABED-D65F07D16F5A}"/>
              </a:ext>
            </a:extLst>
          </p:cNvPr>
          <p:cNvSpPr txBox="1"/>
          <p:nvPr/>
        </p:nvSpPr>
        <p:spPr>
          <a:xfrm>
            <a:off x="9769" y="1325546"/>
            <a:ext cx="12192000" cy="184666"/>
          </a:xfrm>
          <a:prstGeom prst="rect">
            <a:avLst/>
          </a:prstGeom>
          <a:gradFill flip="none" rotWithShape="1">
            <a:gsLst>
              <a:gs pos="0">
                <a:srgbClr val="A0C84E"/>
              </a:gs>
              <a:gs pos="50000">
                <a:srgbClr val="A0C84E">
                  <a:tint val="44500"/>
                  <a:satMod val="160000"/>
                </a:srgbClr>
              </a:gs>
              <a:gs pos="100000">
                <a:srgbClr val="A0C84E">
                  <a:tint val="23500"/>
                  <a:satMod val="160000"/>
                </a:srgbClr>
              </a:gs>
            </a:gsLst>
            <a:lin ang="0" scaled="1"/>
            <a:tileRect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cs-CZ" sz="1200" b="1" dirty="0">
                <a:latin typeface="+mn-lt"/>
                <a:cs typeface="Calibri" panose="020F0502020204030204" pitchFamily="34" charset="0"/>
              </a:rPr>
              <a:t>AIM OF THE WORK</a:t>
            </a:r>
          </a:p>
        </p:txBody>
      </p:sp>
      <p:sp>
        <p:nvSpPr>
          <p:cNvPr id="53" name="Rectangle 5">
            <a:extLst>
              <a:ext uri="{FF2B5EF4-FFF2-40B4-BE49-F238E27FC236}">
                <a16:creationId xmlns:a16="http://schemas.microsoft.com/office/drawing/2014/main" id="{D3B2D909-D515-0607-8F05-83C91B4F2419}"/>
              </a:ext>
            </a:extLst>
          </p:cNvPr>
          <p:cNvSpPr txBox="1"/>
          <p:nvPr/>
        </p:nvSpPr>
        <p:spPr>
          <a:xfrm rot="10800000" flipV="1">
            <a:off x="22561" y="1560702"/>
            <a:ext cx="12192000" cy="769441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1000" dirty="0">
                <a:latin typeface="Aptos" panose="020B0004020202020204" pitchFamily="34" charset="0"/>
              </a:rPr>
              <a:t>To assess whether the use of </a:t>
            </a:r>
            <a:r>
              <a:rPr lang="en-US" sz="1000" dirty="0" err="1">
                <a:latin typeface="Aptos" panose="020B0004020202020204" pitchFamily="34" charset="0"/>
              </a:rPr>
              <a:t>LigaSure</a:t>
            </a:r>
            <a:r>
              <a:rPr lang="en-US" sz="1000" dirty="0">
                <a:latin typeface="Aptos" panose="020B0004020202020204" pitchFamily="34" charset="0"/>
              </a:rPr>
              <a:t> reduces operating time during standard total thyroidectomy compared with traditional hemostatic techniques</a:t>
            </a:r>
            <a:endParaRPr lang="cs-CZ" sz="1000" dirty="0">
              <a:latin typeface="Aptos" panose="020B0004020202020204" pitchFamily="34" charset="0"/>
            </a:endParaRPr>
          </a:p>
          <a:p>
            <a:r>
              <a:rPr lang="cs-CZ" sz="1000" dirty="0" err="1">
                <a:latin typeface="Aptos" panose="020B0004020202020204" pitchFamily="34" charset="0"/>
              </a:rPr>
              <a:t>The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b="1" dirty="0" err="1">
                <a:latin typeface="Aptos" panose="020B0004020202020204" pitchFamily="34" charset="0"/>
              </a:rPr>
              <a:t>LigaSure</a:t>
            </a:r>
            <a:r>
              <a:rPr lang="cs-CZ" sz="1000" b="1" dirty="0">
                <a:latin typeface="Aptos" panose="020B0004020202020204" pitchFamily="34" charset="0"/>
              </a:rPr>
              <a:t>™ </a:t>
            </a:r>
            <a:r>
              <a:rPr lang="cs-CZ" sz="1000" b="1" dirty="0" err="1">
                <a:latin typeface="Aptos" panose="020B0004020202020204" pitchFamily="34" charset="0"/>
              </a:rPr>
              <a:t>sealing</a:t>
            </a:r>
            <a:r>
              <a:rPr lang="cs-CZ" sz="1000" b="1" dirty="0">
                <a:latin typeface="Aptos" panose="020B0004020202020204" pitchFamily="34" charset="0"/>
              </a:rPr>
              <a:t> </a:t>
            </a:r>
            <a:r>
              <a:rPr lang="cs-CZ" sz="1000" b="1" dirty="0" err="1">
                <a:latin typeface="Aptos" panose="020B0004020202020204" pitchFamily="34" charset="0"/>
              </a:rPr>
              <a:t>system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is</a:t>
            </a:r>
            <a:r>
              <a:rPr lang="cs-CZ" sz="1000" dirty="0">
                <a:latin typeface="Aptos" panose="020B0004020202020204" pitchFamily="34" charset="0"/>
              </a:rPr>
              <a:t> a </a:t>
            </a:r>
            <a:r>
              <a:rPr lang="cs-CZ" sz="1000" dirty="0" err="1">
                <a:latin typeface="Aptos" panose="020B0004020202020204" pitchFamily="34" charset="0"/>
              </a:rPr>
              <a:t>bipolar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electrosurgical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vessel-sealing</a:t>
            </a:r>
            <a:r>
              <a:rPr lang="cs-CZ" sz="1000" dirty="0">
                <a:latin typeface="Aptos" panose="020B0004020202020204" pitchFamily="34" charset="0"/>
              </a:rPr>
              <a:t> technology </a:t>
            </a:r>
            <a:r>
              <a:rPr lang="cs-CZ" sz="1000" dirty="0" err="1">
                <a:latin typeface="Aptos" panose="020B0004020202020204" pitchFamily="34" charset="0"/>
              </a:rPr>
              <a:t>that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uses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high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current</a:t>
            </a:r>
            <a:r>
              <a:rPr lang="cs-CZ" sz="1000" dirty="0">
                <a:latin typeface="Aptos" panose="020B0004020202020204" pitchFamily="34" charset="0"/>
              </a:rPr>
              <a:t> and </a:t>
            </a:r>
            <a:r>
              <a:rPr lang="cs-CZ" sz="1000" dirty="0" err="1">
                <a:latin typeface="Aptos" panose="020B0004020202020204" pitchFamily="34" charset="0"/>
              </a:rPr>
              <a:t>low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voltage</a:t>
            </a:r>
            <a:r>
              <a:rPr lang="cs-CZ" sz="1000" dirty="0">
                <a:latin typeface="Aptos" panose="020B0004020202020204" pitchFamily="34" charset="0"/>
              </a:rPr>
              <a:t> to </a:t>
            </a:r>
            <a:r>
              <a:rPr lang="cs-CZ" sz="1000" dirty="0" err="1">
                <a:latin typeface="Aptos" panose="020B0004020202020204" pitchFamily="34" charset="0"/>
              </a:rPr>
              <a:t>achieve</a:t>
            </a:r>
            <a:r>
              <a:rPr lang="cs-CZ" sz="1000" dirty="0">
                <a:latin typeface="Aptos" panose="020B0004020202020204" pitchFamily="34" charset="0"/>
              </a:rPr>
              <a:t> a </a:t>
            </a:r>
            <a:r>
              <a:rPr lang="cs-CZ" sz="1000" dirty="0" err="1">
                <a:latin typeface="Aptos" panose="020B0004020202020204" pitchFamily="34" charset="0"/>
              </a:rPr>
              <a:t>consistent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seal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of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vessels</a:t>
            </a:r>
            <a:r>
              <a:rPr lang="cs-CZ" sz="1000" dirty="0">
                <a:latin typeface="Aptos" panose="020B0004020202020204" pitchFamily="34" charset="0"/>
              </a:rPr>
              <a:t> up to 7 mm in </a:t>
            </a:r>
            <a:r>
              <a:rPr lang="cs-CZ" sz="1000" dirty="0" err="1">
                <a:latin typeface="Aptos" panose="020B0004020202020204" pitchFamily="34" charset="0"/>
              </a:rPr>
              <a:t>diameter</a:t>
            </a:r>
            <a:r>
              <a:rPr lang="cs-CZ" sz="1000" dirty="0">
                <a:latin typeface="Aptos" panose="020B0004020202020204" pitchFamily="34" charset="0"/>
              </a:rPr>
              <a:t>, </a:t>
            </a:r>
            <a:r>
              <a:rPr lang="cs-CZ" sz="1000" dirty="0" err="1">
                <a:latin typeface="Aptos" panose="020B0004020202020204" pitchFamily="34" charset="0"/>
              </a:rPr>
              <a:t>with</a:t>
            </a:r>
            <a:r>
              <a:rPr lang="cs-CZ" sz="1000" dirty="0">
                <a:latin typeface="Aptos" panose="020B0004020202020204" pitchFamily="34" charset="0"/>
              </a:rPr>
              <a:t> limited </a:t>
            </a:r>
            <a:r>
              <a:rPr lang="cs-CZ" sz="1000" dirty="0" err="1">
                <a:latin typeface="Aptos" panose="020B0004020202020204" pitchFamily="34" charset="0"/>
              </a:rPr>
              <a:t>lateral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thermal</a:t>
            </a:r>
            <a:r>
              <a:rPr lang="cs-CZ" sz="1000" dirty="0">
                <a:latin typeface="Aptos" panose="020B0004020202020204" pitchFamily="34" charset="0"/>
              </a:rPr>
              <a:t> spread.</a:t>
            </a:r>
          </a:p>
          <a:p>
            <a:r>
              <a:rPr lang="cs-CZ" sz="1000" dirty="0" err="1">
                <a:latin typeface="Aptos" panose="020B0004020202020204" pitchFamily="34" charset="0"/>
              </a:rPr>
              <a:t>The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system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incorporates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tissue-sensing</a:t>
            </a:r>
            <a:r>
              <a:rPr lang="cs-CZ" sz="1000" dirty="0">
                <a:latin typeface="Aptos" panose="020B0004020202020204" pitchFamily="34" charset="0"/>
              </a:rPr>
              <a:t> technology </a:t>
            </a:r>
            <a:r>
              <a:rPr lang="cs-CZ" sz="1000" dirty="0" err="1">
                <a:latin typeface="Aptos" panose="020B0004020202020204" pitchFamily="34" charset="0"/>
              </a:rPr>
              <a:t>that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allows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the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generator</a:t>
            </a:r>
            <a:r>
              <a:rPr lang="cs-CZ" sz="1000" dirty="0">
                <a:latin typeface="Aptos" panose="020B0004020202020204" pitchFamily="34" charset="0"/>
              </a:rPr>
              <a:t> to </a:t>
            </a:r>
            <a:r>
              <a:rPr lang="cs-CZ" sz="1000" dirty="0" err="1">
                <a:latin typeface="Aptos" panose="020B0004020202020204" pitchFamily="34" charset="0"/>
              </a:rPr>
              <a:t>adjust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energy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delivery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according</a:t>
            </a:r>
            <a:r>
              <a:rPr lang="cs-CZ" sz="1000" dirty="0">
                <a:latin typeface="Aptos" panose="020B0004020202020204" pitchFamily="34" charset="0"/>
              </a:rPr>
              <a:t> to </a:t>
            </a:r>
            <a:r>
              <a:rPr lang="cs-CZ" sz="1000" dirty="0" err="1">
                <a:latin typeface="Aptos" panose="020B0004020202020204" pitchFamily="34" charset="0"/>
              </a:rPr>
              <a:t>the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characteristics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of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the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tissue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between</a:t>
            </a:r>
            <a:r>
              <a:rPr lang="cs-CZ" sz="1000" dirty="0">
                <a:latin typeface="Aptos" panose="020B0004020202020204" pitchFamily="34" charset="0"/>
              </a:rPr>
              <a:t> </a:t>
            </a:r>
            <a:r>
              <a:rPr lang="cs-CZ" sz="1000" dirty="0" err="1">
                <a:latin typeface="Aptos" panose="020B0004020202020204" pitchFamily="34" charset="0"/>
              </a:rPr>
              <a:t>the</a:t>
            </a:r>
            <a:r>
              <a:rPr lang="cs-CZ" sz="1000" dirty="0">
                <a:latin typeface="Aptos" panose="020B0004020202020204" pitchFamily="34" charset="0"/>
              </a:rPr>
              <a:t> instrument </a:t>
            </a:r>
            <a:r>
              <a:rPr lang="cs-CZ" sz="1000" dirty="0" err="1">
                <a:latin typeface="Aptos" panose="020B0004020202020204" pitchFamily="34" charset="0"/>
              </a:rPr>
              <a:t>jaws</a:t>
            </a:r>
            <a:r>
              <a:rPr lang="cs-CZ" sz="1000" dirty="0">
                <a:latin typeface="Aptos" panose="020B0004020202020204" pitchFamily="34" charset="0"/>
              </a:rPr>
              <a:t>, </a:t>
            </a:r>
            <a:r>
              <a:rPr lang="cs-CZ" sz="1000" dirty="0" err="1">
                <a:latin typeface="Aptos" panose="020B0004020202020204" pitchFamily="34" charset="0"/>
              </a:rPr>
              <a:t>providing</a:t>
            </a:r>
            <a:r>
              <a:rPr lang="cs-CZ" sz="1000" dirty="0">
                <a:latin typeface="Aptos" panose="020B0004020202020204" pitchFamily="34" charset="0"/>
              </a:rPr>
              <a:t> a </a:t>
            </a:r>
            <a:r>
              <a:rPr lang="cs-CZ" sz="1000" dirty="0" err="1">
                <a:latin typeface="Aptos" panose="020B0004020202020204" pitchFamily="34" charset="0"/>
              </a:rPr>
              <a:t>reliable</a:t>
            </a:r>
            <a:r>
              <a:rPr lang="cs-CZ" sz="1000" dirty="0">
                <a:latin typeface="Aptos" panose="020B0004020202020204" pitchFamily="34" charset="0"/>
              </a:rPr>
              <a:t> permanent </a:t>
            </a:r>
            <a:r>
              <a:rPr lang="cs-CZ" sz="1000" dirty="0" err="1">
                <a:latin typeface="Aptos" panose="020B0004020202020204" pitchFamily="34" charset="0"/>
              </a:rPr>
              <a:t>seal</a:t>
            </a:r>
            <a:r>
              <a:rPr lang="cs-CZ" sz="1000" dirty="0">
                <a:latin typeface="Aptos" panose="020B0004020202020204" pitchFamily="34" charset="0"/>
              </a:rPr>
              <a:t>.</a:t>
            </a:r>
          </a:p>
          <a:p>
            <a:r>
              <a:rPr lang="cs-CZ" sz="1000" b="1" dirty="0" err="1">
                <a:latin typeface="Aptos" panose="020B0004020202020204" pitchFamily="34" charset="0"/>
              </a:rPr>
              <a:t>LigaSure</a:t>
            </a:r>
            <a:r>
              <a:rPr lang="cs-CZ" sz="1000" b="1" dirty="0">
                <a:latin typeface="Aptos" panose="020B0004020202020204" pitchFamily="34" charset="0"/>
              </a:rPr>
              <a:t> has </a:t>
            </a:r>
            <a:r>
              <a:rPr lang="cs-CZ" sz="1000" b="1" dirty="0" err="1">
                <a:latin typeface="Aptos" panose="020B0004020202020204" pitchFamily="34" charset="0"/>
              </a:rPr>
              <a:t>been</a:t>
            </a:r>
            <a:r>
              <a:rPr lang="cs-CZ" sz="1000" b="1" dirty="0">
                <a:latin typeface="Aptos" panose="020B0004020202020204" pitchFamily="34" charset="0"/>
              </a:rPr>
              <a:t> </a:t>
            </a:r>
            <a:r>
              <a:rPr lang="cs-CZ" sz="1000" b="1" dirty="0" err="1">
                <a:latin typeface="Aptos" panose="020B0004020202020204" pitchFamily="34" charset="0"/>
              </a:rPr>
              <a:t>routinely</a:t>
            </a:r>
            <a:r>
              <a:rPr lang="cs-CZ" sz="1000" b="1" dirty="0">
                <a:latin typeface="Aptos" panose="020B0004020202020204" pitchFamily="34" charset="0"/>
              </a:rPr>
              <a:t> </a:t>
            </a:r>
            <a:r>
              <a:rPr lang="cs-CZ" sz="1000" b="1" dirty="0" err="1">
                <a:latin typeface="Aptos" panose="020B0004020202020204" pitchFamily="34" charset="0"/>
              </a:rPr>
              <a:t>used</a:t>
            </a:r>
            <a:r>
              <a:rPr lang="cs-CZ" sz="1000" b="1" dirty="0">
                <a:latin typeface="Aptos" panose="020B0004020202020204" pitchFamily="34" charset="0"/>
              </a:rPr>
              <a:t> in </a:t>
            </a:r>
            <a:r>
              <a:rPr lang="cs-CZ" sz="1000" b="1" dirty="0" err="1">
                <a:latin typeface="Aptos" panose="020B0004020202020204" pitchFamily="34" charset="0"/>
              </a:rPr>
              <a:t>our</a:t>
            </a:r>
            <a:r>
              <a:rPr lang="cs-CZ" sz="1000" b="1" dirty="0">
                <a:latin typeface="Aptos" panose="020B0004020202020204" pitchFamily="34" charset="0"/>
              </a:rPr>
              <a:t> ENT department </a:t>
            </a:r>
            <a:r>
              <a:rPr lang="cs-CZ" sz="1000" b="1" dirty="0" err="1">
                <a:latin typeface="Aptos" panose="020B0004020202020204" pitchFamily="34" charset="0"/>
              </a:rPr>
              <a:t>since</a:t>
            </a:r>
            <a:r>
              <a:rPr lang="cs-CZ" sz="1000" b="1" dirty="0">
                <a:latin typeface="Aptos" panose="020B0004020202020204" pitchFamily="34" charset="0"/>
              </a:rPr>
              <a:t> </a:t>
            </a:r>
            <a:r>
              <a:rPr lang="cs-CZ" sz="1000" b="1" dirty="0" err="1">
                <a:latin typeface="Aptos" panose="020B0004020202020204" pitchFamily="34" charset="0"/>
              </a:rPr>
              <a:t>January</a:t>
            </a:r>
            <a:r>
              <a:rPr lang="cs-CZ" sz="1000" b="1" dirty="0">
                <a:latin typeface="Aptos" panose="020B0004020202020204" pitchFamily="34" charset="0"/>
              </a:rPr>
              <a:t> 2016.</a:t>
            </a:r>
            <a:endParaRPr lang="cs-CZ" sz="1000" dirty="0">
              <a:latin typeface="Aptos" panose="020B0004020202020204" pitchFamily="34" charset="0"/>
            </a:endParaRPr>
          </a:p>
          <a:p>
            <a:endParaRPr lang="cs-CZ" sz="1000" dirty="0">
              <a:latin typeface="Aptos" panose="020B0004020202020204" pitchFamily="34" charset="0"/>
            </a:endParaRPr>
          </a:p>
        </p:txBody>
      </p:sp>
      <p:sp>
        <p:nvSpPr>
          <p:cNvPr id="58" name="Rectangle 7">
            <a:extLst>
              <a:ext uri="{FF2B5EF4-FFF2-40B4-BE49-F238E27FC236}">
                <a16:creationId xmlns:a16="http://schemas.microsoft.com/office/drawing/2014/main" id="{37FEC581-5C07-5507-AB19-1784705C4AF7}"/>
              </a:ext>
            </a:extLst>
          </p:cNvPr>
          <p:cNvSpPr txBox="1"/>
          <p:nvPr/>
        </p:nvSpPr>
        <p:spPr>
          <a:xfrm flipV="1">
            <a:off x="-3023" y="1283219"/>
            <a:ext cx="1219200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3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endParaRPr lang="en-US" sz="200" dirty="0">
              <a:latin typeface="+mn-lt"/>
            </a:endParaRPr>
          </a:p>
        </p:txBody>
      </p:sp>
      <p:sp>
        <p:nvSpPr>
          <p:cNvPr id="64" name="Rectangle 5">
            <a:extLst>
              <a:ext uri="{FF2B5EF4-FFF2-40B4-BE49-F238E27FC236}">
                <a16:creationId xmlns:a16="http://schemas.microsoft.com/office/drawing/2014/main" id="{F9E20845-18E2-7394-D5FE-A89B5ECAA284}"/>
              </a:ext>
            </a:extLst>
          </p:cNvPr>
          <p:cNvSpPr txBox="1"/>
          <p:nvPr/>
        </p:nvSpPr>
        <p:spPr>
          <a:xfrm>
            <a:off x="9769" y="2278152"/>
            <a:ext cx="12192000" cy="184666"/>
          </a:xfrm>
          <a:prstGeom prst="rect">
            <a:avLst/>
          </a:prstGeom>
          <a:gradFill flip="none" rotWithShape="1">
            <a:gsLst>
              <a:gs pos="0">
                <a:srgbClr val="A0C84E"/>
              </a:gs>
              <a:gs pos="50000">
                <a:srgbClr val="A0C84E">
                  <a:tint val="44500"/>
                  <a:satMod val="160000"/>
                </a:srgbClr>
              </a:gs>
              <a:gs pos="100000">
                <a:srgbClr val="A0C84E">
                  <a:tint val="23500"/>
                  <a:satMod val="160000"/>
                </a:srgbClr>
              </a:gs>
            </a:gsLst>
            <a:lin ang="0" scaled="1"/>
            <a:tileRect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cs-CZ" sz="1200" b="1" dirty="0">
                <a:latin typeface="+mn-lt"/>
                <a:cs typeface="Calibri" panose="020F0502020204030204" pitchFamily="34" charset="0"/>
              </a:rPr>
              <a:t>MATERIALS AND METHODS</a:t>
            </a:r>
          </a:p>
        </p:txBody>
      </p:sp>
      <p:sp>
        <p:nvSpPr>
          <p:cNvPr id="65" name="Rectangle 5">
            <a:extLst>
              <a:ext uri="{FF2B5EF4-FFF2-40B4-BE49-F238E27FC236}">
                <a16:creationId xmlns:a16="http://schemas.microsoft.com/office/drawing/2014/main" id="{D06BD279-9F2C-B9F9-A6A6-F831F29825BA}"/>
              </a:ext>
            </a:extLst>
          </p:cNvPr>
          <p:cNvSpPr txBox="1"/>
          <p:nvPr/>
        </p:nvSpPr>
        <p:spPr>
          <a:xfrm rot="10800000" flipV="1">
            <a:off x="22560" y="2470747"/>
            <a:ext cx="9290772" cy="923330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1000" dirty="0">
                <a:latin typeface="Aptos" panose="020B0004020202020204" pitchFamily="34" charset="0"/>
              </a:rPr>
              <a:t>We retrospectively analyzed </a:t>
            </a:r>
            <a:r>
              <a:rPr lang="en-US" sz="1000" b="1" dirty="0">
                <a:latin typeface="Aptos" panose="020B0004020202020204" pitchFamily="34" charset="0"/>
              </a:rPr>
              <a:t>741 standard total thyroidectomies</a:t>
            </a:r>
            <a:r>
              <a:rPr lang="en-US" sz="1000" dirty="0">
                <a:latin typeface="Aptos" panose="020B0004020202020204" pitchFamily="34" charset="0"/>
              </a:rPr>
              <a:t> performed at our department between </a:t>
            </a:r>
            <a:r>
              <a:rPr lang="en-US" sz="1000" b="1" dirty="0">
                <a:latin typeface="Aptos" panose="020B0004020202020204" pitchFamily="34" charset="0"/>
              </a:rPr>
              <a:t>January 2003 and January 2023</a:t>
            </a:r>
            <a:r>
              <a:rPr lang="en-US" sz="1000" dirty="0">
                <a:latin typeface="Aptos" panose="020B0004020202020204" pitchFamily="34" charset="0"/>
              </a:rPr>
              <a:t>.</a:t>
            </a:r>
            <a:endParaRPr lang="cs-CZ" sz="1000" dirty="0">
              <a:latin typeface="Aptos" panose="020B0004020202020204" pitchFamily="34" charset="0"/>
            </a:endParaRPr>
          </a:p>
          <a:p>
            <a:r>
              <a:rPr lang="en-US" sz="1000" dirty="0">
                <a:latin typeface="Aptos" panose="020B0004020202020204" pitchFamily="34" charset="0"/>
              </a:rPr>
              <a:t>Patients were divided according to the method of intraoperative hemostasis:</a:t>
            </a:r>
            <a:endParaRPr lang="cs-CZ" sz="1000" dirty="0">
              <a:latin typeface="Aptos" panose="020B0004020202020204" pitchFamily="34" charset="0"/>
            </a:endParaRPr>
          </a:p>
          <a:p>
            <a:r>
              <a:rPr lang="en-US" sz="1000" b="1" dirty="0" err="1">
                <a:latin typeface="Aptos" panose="020B0004020202020204" pitchFamily="34" charset="0"/>
              </a:rPr>
              <a:t>LigaSure</a:t>
            </a:r>
            <a:r>
              <a:rPr lang="en-US" sz="1000" b="1" dirty="0">
                <a:latin typeface="Aptos" panose="020B0004020202020204" pitchFamily="34" charset="0"/>
              </a:rPr>
              <a:t> group:</a:t>
            </a:r>
            <a:r>
              <a:rPr lang="en-US" sz="1000" dirty="0">
                <a:latin typeface="Aptos" panose="020B0004020202020204" pitchFamily="34" charset="0"/>
              </a:rPr>
              <a:t> 220 patients</a:t>
            </a:r>
            <a:r>
              <a:rPr lang="cs-CZ" sz="1000" dirty="0">
                <a:latin typeface="Aptos" panose="020B0004020202020204" pitchFamily="34" charset="0"/>
              </a:rPr>
              <a:t>  </a:t>
            </a:r>
            <a:r>
              <a:rPr lang="en-US" sz="1000" b="1" dirty="0">
                <a:latin typeface="Aptos" panose="020B0004020202020204" pitchFamily="34" charset="0"/>
              </a:rPr>
              <a:t>Traditional hemostasis group:</a:t>
            </a:r>
            <a:r>
              <a:rPr lang="en-US" sz="1000" dirty="0">
                <a:latin typeface="Aptos" panose="020B0004020202020204" pitchFamily="34" charset="0"/>
              </a:rPr>
              <a:t> 521 patients</a:t>
            </a:r>
            <a:endParaRPr lang="cs-CZ" sz="1000" dirty="0">
              <a:latin typeface="Aptos" panose="020B0004020202020204" pitchFamily="34" charset="0"/>
            </a:endParaRPr>
          </a:p>
          <a:p>
            <a:r>
              <a:rPr lang="en-US" sz="1000" dirty="0">
                <a:latin typeface="Aptos" panose="020B0004020202020204" pitchFamily="34" charset="0"/>
              </a:rPr>
              <a:t>To ensure comparability, we included </a:t>
            </a:r>
            <a:r>
              <a:rPr lang="en-US" sz="1000" b="1" dirty="0">
                <a:latin typeface="Aptos" panose="020B0004020202020204" pitchFamily="34" charset="0"/>
              </a:rPr>
              <a:t>standard total thyroidectomies only</a:t>
            </a:r>
            <a:r>
              <a:rPr lang="en-US" sz="1000" dirty="0">
                <a:latin typeface="Aptos" panose="020B0004020202020204" pitchFamily="34" charset="0"/>
              </a:rPr>
              <a:t>. Procedures involving collar mediastinotomy, lymph-node dissection/resection, or other additional surgical procedures were excluded.</a:t>
            </a:r>
            <a:endParaRPr lang="cs-CZ" sz="1000" dirty="0">
              <a:latin typeface="Aptos" panose="020B0004020202020204" pitchFamily="34" charset="0"/>
            </a:endParaRPr>
          </a:p>
          <a:p>
            <a:r>
              <a:rPr lang="en-US" sz="1000" dirty="0">
                <a:latin typeface="Aptos" panose="020B0004020202020204" pitchFamily="34" charset="0"/>
              </a:rPr>
              <a:t>In our group there were 636 women and 105 men, which matches with higher prevalence of thyroid dysfunction in women in general population. </a:t>
            </a:r>
            <a:endParaRPr lang="cs-CZ" sz="1000" dirty="0">
              <a:latin typeface="Aptos" panose="020B0004020202020204" pitchFamily="34" charset="0"/>
            </a:endParaRPr>
          </a:p>
        </p:txBody>
      </p:sp>
      <p:sp>
        <p:nvSpPr>
          <p:cNvPr id="66" name="Rectangle 7">
            <a:extLst>
              <a:ext uri="{FF2B5EF4-FFF2-40B4-BE49-F238E27FC236}">
                <a16:creationId xmlns:a16="http://schemas.microsoft.com/office/drawing/2014/main" id="{4D420457-1D30-0131-24D0-D0309BA88934}"/>
              </a:ext>
            </a:extLst>
          </p:cNvPr>
          <p:cNvSpPr txBox="1"/>
          <p:nvPr/>
        </p:nvSpPr>
        <p:spPr>
          <a:xfrm flipV="1">
            <a:off x="22561" y="2257592"/>
            <a:ext cx="1219200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3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endParaRPr lang="en-US" sz="200" dirty="0">
              <a:latin typeface="+mn-lt"/>
            </a:endParaRPr>
          </a:p>
        </p:txBody>
      </p:sp>
      <p:sp>
        <p:nvSpPr>
          <p:cNvPr id="68" name="Rectangle 5">
            <a:extLst>
              <a:ext uri="{FF2B5EF4-FFF2-40B4-BE49-F238E27FC236}">
                <a16:creationId xmlns:a16="http://schemas.microsoft.com/office/drawing/2014/main" id="{A80C6902-1ACC-A1C6-73ED-99E1C87CCEB3}"/>
              </a:ext>
            </a:extLst>
          </p:cNvPr>
          <p:cNvSpPr txBox="1"/>
          <p:nvPr/>
        </p:nvSpPr>
        <p:spPr>
          <a:xfrm rot="10800000" flipV="1">
            <a:off x="22560" y="3691628"/>
            <a:ext cx="9290772" cy="1415772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1000" dirty="0">
                <a:latin typeface="Aptos" panose="020B0004020202020204" pitchFamily="34" charset="0"/>
              </a:rPr>
              <a:t>A total of 741 standard total thyroidectomies were analyzed. The mean operating time was </a:t>
            </a:r>
            <a:r>
              <a:rPr lang="en-US" sz="1000" b="1" dirty="0">
                <a:latin typeface="Aptos" panose="020B0004020202020204" pitchFamily="34" charset="0"/>
              </a:rPr>
              <a:t>80.83 minutes</a:t>
            </a:r>
            <a:r>
              <a:rPr lang="en-US" sz="1000" dirty="0">
                <a:latin typeface="Aptos" panose="020B0004020202020204" pitchFamily="34" charset="0"/>
              </a:rPr>
              <a:t> in the </a:t>
            </a:r>
            <a:r>
              <a:rPr lang="en-US" sz="1000" dirty="0" err="1">
                <a:latin typeface="Aptos" panose="020B0004020202020204" pitchFamily="34" charset="0"/>
              </a:rPr>
              <a:t>LigaSure</a:t>
            </a:r>
            <a:r>
              <a:rPr lang="en-US" sz="1000" dirty="0">
                <a:latin typeface="Aptos" panose="020B0004020202020204" pitchFamily="34" charset="0"/>
              </a:rPr>
              <a:t> group and </a:t>
            </a:r>
            <a:r>
              <a:rPr lang="en-US" sz="1000" b="1" dirty="0">
                <a:latin typeface="Aptos" panose="020B0004020202020204" pitchFamily="34" charset="0"/>
              </a:rPr>
              <a:t>105.65 minutes</a:t>
            </a:r>
            <a:r>
              <a:rPr lang="en-US" sz="1000" dirty="0">
                <a:latin typeface="Aptos" panose="020B0004020202020204" pitchFamily="34" charset="0"/>
              </a:rPr>
              <a:t> in the non-</a:t>
            </a:r>
            <a:r>
              <a:rPr lang="en-US" sz="1000" dirty="0" err="1">
                <a:latin typeface="Aptos" panose="020B0004020202020204" pitchFamily="34" charset="0"/>
              </a:rPr>
              <a:t>LigaSure</a:t>
            </a:r>
            <a:r>
              <a:rPr lang="en-US" sz="1000" dirty="0">
                <a:latin typeface="Aptos" panose="020B0004020202020204" pitchFamily="34" charset="0"/>
              </a:rPr>
              <a:t> group, representing an absolute difference of </a:t>
            </a:r>
            <a:r>
              <a:rPr lang="en-US" sz="1000" b="1" dirty="0">
                <a:latin typeface="Aptos" panose="020B0004020202020204" pitchFamily="34" charset="0"/>
              </a:rPr>
              <a:t>24.81 minutes</a:t>
            </a:r>
            <a:r>
              <a:rPr lang="en-US" sz="1000" dirty="0">
                <a:latin typeface="Aptos" panose="020B0004020202020204" pitchFamily="34" charset="0"/>
              </a:rPr>
              <a:t> and a relative difference of approximately </a:t>
            </a:r>
            <a:r>
              <a:rPr lang="en-US" sz="1000" b="1" dirty="0">
                <a:latin typeface="Aptos" panose="020B0004020202020204" pitchFamily="34" charset="0"/>
              </a:rPr>
              <a:t>23.5%</a:t>
            </a:r>
            <a:r>
              <a:rPr lang="en-US" sz="1000" dirty="0">
                <a:latin typeface="Aptos" panose="020B0004020202020204" pitchFamily="34" charset="0"/>
              </a:rPr>
              <a:t>. The median operating time was </a:t>
            </a:r>
            <a:r>
              <a:rPr lang="en-US" sz="1000" b="1" dirty="0">
                <a:latin typeface="Aptos" panose="020B0004020202020204" pitchFamily="34" charset="0"/>
              </a:rPr>
              <a:t>78.5 minutes</a:t>
            </a:r>
            <a:r>
              <a:rPr lang="en-US" sz="1000" dirty="0">
                <a:latin typeface="Aptos" panose="020B0004020202020204" pitchFamily="34" charset="0"/>
              </a:rPr>
              <a:t> with </a:t>
            </a:r>
            <a:r>
              <a:rPr lang="en-US" sz="1000" dirty="0" err="1">
                <a:latin typeface="Aptos" panose="020B0004020202020204" pitchFamily="34" charset="0"/>
              </a:rPr>
              <a:t>LigaSure</a:t>
            </a:r>
            <a:r>
              <a:rPr lang="en-US" sz="1000" dirty="0">
                <a:latin typeface="Aptos" panose="020B0004020202020204" pitchFamily="34" charset="0"/>
              </a:rPr>
              <a:t> and </a:t>
            </a:r>
            <a:r>
              <a:rPr lang="en-US" sz="1000" b="1" dirty="0">
                <a:latin typeface="Aptos" panose="020B0004020202020204" pitchFamily="34" charset="0"/>
              </a:rPr>
              <a:t>104 minutes</a:t>
            </a:r>
            <a:r>
              <a:rPr lang="en-US" sz="1000" dirty="0">
                <a:latin typeface="Aptos" panose="020B0004020202020204" pitchFamily="34" charset="0"/>
              </a:rPr>
              <a:t> without </a:t>
            </a:r>
            <a:r>
              <a:rPr lang="en-US" sz="1000" dirty="0" err="1">
                <a:latin typeface="Aptos" panose="020B0004020202020204" pitchFamily="34" charset="0"/>
              </a:rPr>
              <a:t>LigaSure</a:t>
            </a:r>
            <a:r>
              <a:rPr lang="en-US" sz="1000" dirty="0">
                <a:latin typeface="Aptos" panose="020B0004020202020204" pitchFamily="34" charset="0"/>
              </a:rPr>
              <a:t>. </a:t>
            </a:r>
            <a:r>
              <a:rPr lang="cs-CZ" sz="1000" dirty="0" err="1">
                <a:latin typeface="Aptos" panose="020B0004020202020204" pitchFamily="34" charset="0"/>
              </a:rPr>
              <a:t>According</a:t>
            </a:r>
            <a:r>
              <a:rPr lang="cs-CZ" sz="1000" dirty="0">
                <a:latin typeface="Aptos" panose="020B0004020202020204" pitchFamily="34" charset="0"/>
              </a:rPr>
              <a:t> to </a:t>
            </a:r>
            <a:r>
              <a:rPr lang="cs-CZ" sz="1000" dirty="0" err="1">
                <a:latin typeface="Aptos" panose="020B0004020202020204" pitchFamily="34" charset="0"/>
              </a:rPr>
              <a:t>our</a:t>
            </a:r>
            <a:r>
              <a:rPr lang="cs-CZ" sz="1000" dirty="0">
                <a:latin typeface="Aptos" panose="020B0004020202020204" pitchFamily="34" charset="0"/>
              </a:rPr>
              <a:t> data</a:t>
            </a:r>
            <a:r>
              <a:rPr lang="en-US" sz="1000" dirty="0">
                <a:latin typeface="Aptos" panose="020B0004020202020204" pitchFamily="34" charset="0"/>
              </a:rPr>
              <a:t> both the mean and median operating times were lower in procedures performed using the </a:t>
            </a:r>
            <a:r>
              <a:rPr lang="en-US" sz="1000" dirty="0" err="1">
                <a:latin typeface="Aptos" panose="020B0004020202020204" pitchFamily="34" charset="0"/>
              </a:rPr>
              <a:t>LigaSure</a:t>
            </a:r>
            <a:r>
              <a:rPr lang="en-US" sz="1000" dirty="0">
                <a:latin typeface="Aptos" panose="020B0004020202020204" pitchFamily="34" charset="0"/>
              </a:rPr>
              <a:t> sealing </a:t>
            </a:r>
            <a:r>
              <a:rPr lang="en-US" sz="1000" dirty="0" err="1">
                <a:latin typeface="Aptos" panose="020B0004020202020204" pitchFamily="34" charset="0"/>
              </a:rPr>
              <a:t>system.In</a:t>
            </a:r>
            <a:r>
              <a:rPr lang="en-US" sz="1000" dirty="0">
                <a:latin typeface="Aptos" panose="020B0004020202020204" pitchFamily="34" charset="0"/>
              </a:rPr>
              <a:t> the analyzed dataset, the most frequent indications for total thyroidectomy were </a:t>
            </a:r>
            <a:r>
              <a:rPr lang="en-US" sz="1000" b="1" dirty="0">
                <a:latin typeface="Aptos" panose="020B0004020202020204" pitchFamily="34" charset="0"/>
              </a:rPr>
              <a:t>nontoxic multinodular goiter (n = 320)</a:t>
            </a:r>
            <a:r>
              <a:rPr lang="en-US" sz="1000" dirty="0">
                <a:latin typeface="Aptos" panose="020B0004020202020204" pitchFamily="34" charset="0"/>
              </a:rPr>
              <a:t> and </a:t>
            </a:r>
            <a:r>
              <a:rPr lang="en-US" sz="1000" b="1" dirty="0">
                <a:latin typeface="Aptos" panose="020B0004020202020204" pitchFamily="34" charset="0"/>
              </a:rPr>
              <a:t>thyrotoxicosis (n = 259)</a:t>
            </a:r>
            <a:r>
              <a:rPr lang="en-US" sz="1000" dirty="0">
                <a:latin typeface="Aptos" panose="020B0004020202020204" pitchFamily="34" charset="0"/>
              </a:rPr>
              <a:t>. In patients with nontoxic multinodular goiter, the difference in operating time between the </a:t>
            </a:r>
            <a:r>
              <a:rPr lang="en-US" sz="1000" dirty="0" err="1">
                <a:latin typeface="Aptos" panose="020B0004020202020204" pitchFamily="34" charset="0"/>
              </a:rPr>
              <a:t>LigaSure</a:t>
            </a:r>
            <a:r>
              <a:rPr lang="en-US" sz="1000" dirty="0">
                <a:latin typeface="Aptos" panose="020B0004020202020204" pitchFamily="34" charset="0"/>
              </a:rPr>
              <a:t> and non-</a:t>
            </a:r>
            <a:r>
              <a:rPr lang="en-US" sz="1000" dirty="0" err="1">
                <a:latin typeface="Aptos" panose="020B0004020202020204" pitchFamily="34" charset="0"/>
              </a:rPr>
              <a:t>LigaSure</a:t>
            </a:r>
            <a:r>
              <a:rPr lang="en-US" sz="1000" dirty="0">
                <a:latin typeface="Aptos" panose="020B0004020202020204" pitchFamily="34" charset="0"/>
              </a:rPr>
              <a:t> groups was consistent with the overall findings. </a:t>
            </a:r>
            <a:r>
              <a:rPr lang="en-US" sz="1000" b="1" dirty="0">
                <a:latin typeface="Aptos" panose="020B0004020202020204" pitchFamily="34" charset="0"/>
              </a:rPr>
              <a:t>A greater difference in operating time was observed in the thyrotoxicosis subgroup.</a:t>
            </a:r>
            <a:r>
              <a:rPr lang="en-US" sz="1000" dirty="0">
                <a:latin typeface="Aptos" panose="020B0004020202020204" pitchFamily="34" charset="0"/>
              </a:rPr>
              <a:t> In these patients, the mean operating time was </a:t>
            </a:r>
            <a:r>
              <a:rPr lang="en-US" sz="1000" b="1" dirty="0">
                <a:latin typeface="Aptos" panose="020B0004020202020204" pitchFamily="34" charset="0"/>
              </a:rPr>
              <a:t>81.16 minutes with </a:t>
            </a:r>
            <a:r>
              <a:rPr lang="en-US" sz="1000" b="1" dirty="0" err="1">
                <a:latin typeface="Aptos" panose="020B0004020202020204" pitchFamily="34" charset="0"/>
              </a:rPr>
              <a:t>LigaSure</a:t>
            </a:r>
            <a:r>
              <a:rPr lang="en-US" sz="1000" dirty="0">
                <a:latin typeface="Aptos" panose="020B0004020202020204" pitchFamily="34" charset="0"/>
              </a:rPr>
              <a:t> compared with </a:t>
            </a:r>
            <a:r>
              <a:rPr lang="en-US" sz="1000" b="1" dirty="0">
                <a:latin typeface="Aptos" panose="020B0004020202020204" pitchFamily="34" charset="0"/>
              </a:rPr>
              <a:t>113.19 minutes without </a:t>
            </a:r>
            <a:r>
              <a:rPr lang="en-US" sz="1000" b="1" dirty="0" err="1">
                <a:latin typeface="Aptos" panose="020B0004020202020204" pitchFamily="34" charset="0"/>
              </a:rPr>
              <a:t>LigaSure</a:t>
            </a:r>
            <a:r>
              <a:rPr lang="en-US" sz="1000" dirty="0">
                <a:latin typeface="Aptos" panose="020B0004020202020204" pitchFamily="34" charset="0"/>
              </a:rPr>
              <a:t>, while the corresponding median operating times were </a:t>
            </a:r>
            <a:r>
              <a:rPr lang="en-US" sz="1000" b="1" dirty="0">
                <a:latin typeface="Aptos" panose="020B0004020202020204" pitchFamily="34" charset="0"/>
              </a:rPr>
              <a:t>76 minutes and 110 minutes</a:t>
            </a:r>
            <a:r>
              <a:rPr lang="en-US" sz="1000" dirty="0">
                <a:latin typeface="Aptos" panose="020B0004020202020204" pitchFamily="34" charset="0"/>
              </a:rPr>
              <a:t>, respectively. </a:t>
            </a:r>
            <a:r>
              <a:rPr lang="cs-CZ" sz="1000" dirty="0">
                <a:latin typeface="Aptos" panose="020B0004020202020204" pitchFamily="34" charset="0"/>
              </a:rPr>
              <a:t>T</a:t>
            </a:r>
            <a:r>
              <a:rPr lang="en-US" sz="1000" dirty="0">
                <a:latin typeface="Aptos" panose="020B0004020202020204" pitchFamily="34" charset="0"/>
              </a:rPr>
              <a:t>he difference in operating time between the two techniques was more pronounced among patients undergoing total thyroidectomy for thyrotoxicosis.</a:t>
            </a:r>
            <a:endParaRPr lang="cs-CZ" sz="1000" dirty="0">
              <a:latin typeface="Aptos" panose="020B0004020202020204" pitchFamily="34" charset="0"/>
            </a:endParaRPr>
          </a:p>
          <a:p>
            <a:pPr algn="just"/>
            <a:endParaRPr lang="cs-CZ" sz="12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9" name="Rectangle 7">
            <a:extLst>
              <a:ext uri="{FF2B5EF4-FFF2-40B4-BE49-F238E27FC236}">
                <a16:creationId xmlns:a16="http://schemas.microsoft.com/office/drawing/2014/main" id="{7FF69E52-D995-918E-AD82-9530494DF773}"/>
              </a:ext>
            </a:extLst>
          </p:cNvPr>
          <p:cNvSpPr txBox="1"/>
          <p:nvPr/>
        </p:nvSpPr>
        <p:spPr>
          <a:xfrm flipV="1">
            <a:off x="-3023" y="3414554"/>
            <a:ext cx="1219200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3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endParaRPr lang="en-US" sz="200" dirty="0">
              <a:latin typeface="+mn-lt"/>
            </a:endParaRPr>
          </a:p>
        </p:txBody>
      </p:sp>
      <p:sp>
        <p:nvSpPr>
          <p:cNvPr id="73" name="Rectangle 5">
            <a:extLst>
              <a:ext uri="{FF2B5EF4-FFF2-40B4-BE49-F238E27FC236}">
                <a16:creationId xmlns:a16="http://schemas.microsoft.com/office/drawing/2014/main" id="{A95BF876-2008-CA91-9A42-CD090005D16C}"/>
              </a:ext>
            </a:extLst>
          </p:cNvPr>
          <p:cNvSpPr txBox="1"/>
          <p:nvPr/>
        </p:nvSpPr>
        <p:spPr>
          <a:xfrm rot="10800000" flipV="1">
            <a:off x="2187395" y="5431122"/>
            <a:ext cx="9982044" cy="861774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>
                <a:latin typeface="Aptos" panose="020B0004020202020204" pitchFamily="34" charset="0"/>
              </a:rPr>
              <a:t>The use of the </a:t>
            </a:r>
            <a:r>
              <a:rPr lang="en-US" sz="1100" b="1" dirty="0" err="1">
                <a:latin typeface="Aptos" panose="020B0004020202020204" pitchFamily="34" charset="0"/>
              </a:rPr>
              <a:t>LigaSure</a:t>
            </a:r>
            <a:r>
              <a:rPr lang="en-US" sz="1100" b="1" dirty="0">
                <a:latin typeface="Aptos" panose="020B0004020202020204" pitchFamily="34" charset="0"/>
              </a:rPr>
              <a:t> sealing system was associated with shorter operating times</a:t>
            </a:r>
            <a:r>
              <a:rPr lang="en-US" sz="1100" dirty="0">
                <a:latin typeface="Aptos" panose="020B0004020202020204" pitchFamily="34" charset="0"/>
              </a:rPr>
              <a:t> in standard total thyroidectomy compared with traditional hemostatic techniques. The difference was also observed in the two most common diagnostic subgroups, with a </a:t>
            </a:r>
            <a:r>
              <a:rPr lang="en-US" sz="1100" b="1" dirty="0">
                <a:latin typeface="Aptos" panose="020B0004020202020204" pitchFamily="34" charset="0"/>
              </a:rPr>
              <a:t>more pronounced difference among patients with thyrotoxicosis</a:t>
            </a:r>
            <a:r>
              <a:rPr lang="en-US" sz="1100" dirty="0">
                <a:latin typeface="Aptos" panose="020B0004020202020204" pitchFamily="34" charset="0"/>
              </a:rPr>
              <a:t>. </a:t>
            </a:r>
            <a:r>
              <a:rPr lang="en-US" sz="1100" dirty="0" err="1">
                <a:latin typeface="Aptos" panose="020B0004020202020204" pitchFamily="34" charset="0"/>
              </a:rPr>
              <a:t>LigaSure</a:t>
            </a:r>
            <a:r>
              <a:rPr lang="en-US" sz="1100" dirty="0">
                <a:latin typeface="Aptos" panose="020B0004020202020204" pitchFamily="34" charset="0"/>
              </a:rPr>
              <a:t> provided an effective method of intraoperative hemostasis and has become a standard tool for total thyroidectomy</a:t>
            </a:r>
            <a:r>
              <a:rPr lang="cs-CZ" sz="1100" dirty="0">
                <a:latin typeface="Aptos" panose="020B0004020202020204" pitchFamily="34" charset="0"/>
              </a:rPr>
              <a:t> and </a:t>
            </a:r>
            <a:r>
              <a:rPr lang="cs-CZ" sz="1100" dirty="0" err="1">
                <a:latin typeface="Aptos" panose="020B0004020202020204" pitchFamily="34" charset="0"/>
              </a:rPr>
              <a:t>ohter</a:t>
            </a:r>
            <a:r>
              <a:rPr lang="cs-CZ" sz="1100" dirty="0">
                <a:latin typeface="Aptos" panose="020B0004020202020204" pitchFamily="34" charset="0"/>
              </a:rPr>
              <a:t> </a:t>
            </a:r>
            <a:r>
              <a:rPr lang="cs-CZ" sz="1100" dirty="0" err="1">
                <a:latin typeface="Aptos" panose="020B0004020202020204" pitchFamily="34" charset="0"/>
              </a:rPr>
              <a:t>procedures</a:t>
            </a:r>
            <a:r>
              <a:rPr lang="en-US" sz="1100" dirty="0">
                <a:latin typeface="Aptos" panose="020B0004020202020204" pitchFamily="34" charset="0"/>
              </a:rPr>
              <a:t> in our department. Further analysis of postoperative complications and patient outcomes is warranted to assess the broader impact of its use.</a:t>
            </a:r>
            <a:endParaRPr lang="cs-CZ" sz="1100" dirty="0">
              <a:latin typeface="Aptos" panose="020B00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cs-CZ" sz="12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74" name="Rectangle 7">
            <a:extLst>
              <a:ext uri="{FF2B5EF4-FFF2-40B4-BE49-F238E27FC236}">
                <a16:creationId xmlns:a16="http://schemas.microsoft.com/office/drawing/2014/main" id="{A908DAC8-8750-BC32-BC4C-FC832BD2994B}"/>
              </a:ext>
            </a:extLst>
          </p:cNvPr>
          <p:cNvSpPr txBox="1"/>
          <p:nvPr/>
        </p:nvSpPr>
        <p:spPr>
          <a:xfrm flipV="1">
            <a:off x="22560" y="5126503"/>
            <a:ext cx="1219200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3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endParaRPr lang="en-US" sz="200" dirty="0">
              <a:latin typeface="+mn-lt"/>
            </a:endParaRPr>
          </a:p>
        </p:txBody>
      </p:sp>
      <p:grpSp>
        <p:nvGrpSpPr>
          <p:cNvPr id="15" name="Skupina 14">
            <a:extLst>
              <a:ext uri="{FF2B5EF4-FFF2-40B4-BE49-F238E27FC236}">
                <a16:creationId xmlns:a16="http://schemas.microsoft.com/office/drawing/2014/main" id="{6EF3939F-6018-B3BD-E8F8-F19FE629FF35}"/>
              </a:ext>
            </a:extLst>
          </p:cNvPr>
          <p:cNvGrpSpPr/>
          <p:nvPr/>
        </p:nvGrpSpPr>
        <p:grpSpPr>
          <a:xfrm>
            <a:off x="-2" y="-1"/>
            <a:ext cx="12192001" cy="735938"/>
            <a:chOff x="-2" y="-1"/>
            <a:chExt cx="12192001" cy="735938"/>
          </a:xfrm>
        </p:grpSpPr>
        <p:pic>
          <p:nvPicPr>
            <p:cNvPr id="8" name="Obrázek 7">
              <a:extLst>
                <a:ext uri="{FF2B5EF4-FFF2-40B4-BE49-F238E27FC236}">
                  <a16:creationId xmlns:a16="http://schemas.microsoft.com/office/drawing/2014/main" id="{612EE819-026D-05BA-0C82-AED5FEB63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" y="0"/>
              <a:ext cx="2026325" cy="732907"/>
            </a:xfrm>
            <a:prstGeom prst="rect">
              <a:avLst/>
            </a:prstGeom>
          </p:spPr>
        </p:pic>
        <p:sp>
          <p:nvSpPr>
            <p:cNvPr id="9" name="Obdélník 8">
              <a:extLst>
                <a:ext uri="{FF2B5EF4-FFF2-40B4-BE49-F238E27FC236}">
                  <a16:creationId xmlns:a16="http://schemas.microsoft.com/office/drawing/2014/main" id="{755743D3-D401-E795-5FC7-12F38B28C040}"/>
                </a:ext>
              </a:extLst>
            </p:cNvPr>
            <p:cNvSpPr/>
            <p:nvPr/>
          </p:nvSpPr>
          <p:spPr>
            <a:xfrm>
              <a:off x="4348264" y="0"/>
              <a:ext cx="7843735" cy="7359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" name="Obdélník 9">
              <a:extLst>
                <a:ext uri="{FF2B5EF4-FFF2-40B4-BE49-F238E27FC236}">
                  <a16:creationId xmlns:a16="http://schemas.microsoft.com/office/drawing/2014/main" id="{FC515456-BC30-5680-6D76-F3B7CD5865A9}"/>
                </a:ext>
              </a:extLst>
            </p:cNvPr>
            <p:cNvSpPr/>
            <p:nvPr/>
          </p:nvSpPr>
          <p:spPr>
            <a:xfrm>
              <a:off x="1542288" y="44133"/>
              <a:ext cx="438912" cy="261618"/>
            </a:xfrm>
            <a:prstGeom prst="rect">
              <a:avLst/>
            </a:prstGeom>
            <a:solidFill>
              <a:srgbClr val="A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" name="Obdélník 10">
              <a:extLst>
                <a:ext uri="{FF2B5EF4-FFF2-40B4-BE49-F238E27FC236}">
                  <a16:creationId xmlns:a16="http://schemas.microsoft.com/office/drawing/2014/main" id="{5A722165-F180-B2DA-BA25-4E4E5423FCEC}"/>
                </a:ext>
              </a:extLst>
            </p:cNvPr>
            <p:cNvSpPr/>
            <p:nvPr/>
          </p:nvSpPr>
          <p:spPr>
            <a:xfrm>
              <a:off x="1292352" y="583266"/>
              <a:ext cx="499872" cy="149642"/>
            </a:xfrm>
            <a:prstGeom prst="rect">
              <a:avLst/>
            </a:prstGeom>
            <a:solidFill>
              <a:srgbClr val="A0C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3" name="Obrázek 12" descr="Obsah obrázku text, Písmo, logo, Grafika&#10;&#10;Obsah generovaný pomocí AI může být nesprávný.">
              <a:extLst>
                <a:ext uri="{FF2B5EF4-FFF2-40B4-BE49-F238E27FC236}">
                  <a16:creationId xmlns:a16="http://schemas.microsoft.com/office/drawing/2014/main" id="{A05293BD-8938-9C91-775B-FDEFCA4B1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0257" y="-1"/>
              <a:ext cx="1956640" cy="735937"/>
            </a:xfrm>
            <a:prstGeom prst="rect">
              <a:avLst/>
            </a:prstGeom>
          </p:spPr>
        </p:pic>
        <p:sp>
          <p:nvSpPr>
            <p:cNvPr id="14" name="Obdélník 13">
              <a:extLst>
                <a:ext uri="{FF2B5EF4-FFF2-40B4-BE49-F238E27FC236}">
                  <a16:creationId xmlns:a16="http://schemas.microsoft.com/office/drawing/2014/main" id="{F8605017-E10C-BDC4-E4AF-7805DAF3D898}"/>
                </a:ext>
              </a:extLst>
            </p:cNvPr>
            <p:cNvSpPr/>
            <p:nvPr/>
          </p:nvSpPr>
          <p:spPr>
            <a:xfrm>
              <a:off x="1981200" y="0"/>
              <a:ext cx="2950081" cy="732908"/>
            </a:xfrm>
            <a:prstGeom prst="rect">
              <a:avLst/>
            </a:prstGeom>
            <a:gradFill flip="none" rotWithShape="1">
              <a:gsLst>
                <a:gs pos="0">
                  <a:srgbClr val="A0C84E"/>
                </a:gs>
                <a:gs pos="50000">
                  <a:srgbClr val="A0C84E">
                    <a:tint val="44500"/>
                    <a:satMod val="160000"/>
                  </a:srgbClr>
                </a:gs>
                <a:gs pos="100000">
                  <a:srgbClr val="FFFFFF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</p:grpSp>
      <p:sp>
        <p:nvSpPr>
          <p:cNvPr id="22" name="Rectangle 7">
            <a:extLst>
              <a:ext uri="{FF2B5EF4-FFF2-40B4-BE49-F238E27FC236}">
                <a16:creationId xmlns:a16="http://schemas.microsoft.com/office/drawing/2014/main" id="{5039A20B-4333-8092-3BA8-9420F7CEF44F}"/>
              </a:ext>
            </a:extLst>
          </p:cNvPr>
          <p:cNvSpPr txBox="1"/>
          <p:nvPr/>
        </p:nvSpPr>
        <p:spPr>
          <a:xfrm flipV="1">
            <a:off x="0" y="730984"/>
            <a:ext cx="12192000" cy="45719"/>
          </a:xfrm>
          <a:prstGeom prst="rect">
            <a:avLst/>
          </a:prstGeom>
          <a:solidFill>
            <a:schemeClr val="bg1">
              <a:lumMod val="65000"/>
            </a:schemeClr>
          </a:solidFill>
          <a:ln w="12700"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32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endParaRPr lang="en-US" sz="200" dirty="0">
              <a:latin typeface="+mn-lt"/>
            </a:endParaRPr>
          </a:p>
        </p:txBody>
      </p:sp>
      <p:pic>
        <p:nvPicPr>
          <p:cNvPr id="21" name="Obrázek 20" descr="Obsah obrázku snímek obrazovky, Grafika, srdce&#10;&#10;Popis byl vytvořen automaticky">
            <a:extLst>
              <a:ext uri="{FF2B5EF4-FFF2-40B4-BE49-F238E27FC236}">
                <a16:creationId xmlns:a16="http://schemas.microsoft.com/office/drawing/2014/main" id="{BB478C57-5FFF-5396-2647-283FE58D2F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592" y="-9357"/>
            <a:ext cx="892969" cy="865253"/>
          </a:xfrm>
          <a:prstGeom prst="rect">
            <a:avLst/>
          </a:prstGeom>
        </p:spPr>
      </p:pic>
      <p:sp>
        <p:nvSpPr>
          <p:cNvPr id="16" name="Rectangle 5">
            <a:extLst>
              <a:ext uri="{FF2B5EF4-FFF2-40B4-BE49-F238E27FC236}">
                <a16:creationId xmlns:a16="http://schemas.microsoft.com/office/drawing/2014/main" id="{DEFB0382-9DEE-47E6-DF0C-D70779F8623A}"/>
              </a:ext>
            </a:extLst>
          </p:cNvPr>
          <p:cNvSpPr txBox="1"/>
          <p:nvPr/>
        </p:nvSpPr>
        <p:spPr>
          <a:xfrm>
            <a:off x="-3023" y="3467589"/>
            <a:ext cx="12192000" cy="184666"/>
          </a:xfrm>
          <a:prstGeom prst="rect">
            <a:avLst/>
          </a:prstGeom>
          <a:gradFill flip="none" rotWithShape="1">
            <a:gsLst>
              <a:gs pos="0">
                <a:srgbClr val="A0C84E"/>
              </a:gs>
              <a:gs pos="50000">
                <a:srgbClr val="A0C84E">
                  <a:tint val="44500"/>
                  <a:satMod val="160000"/>
                </a:srgbClr>
              </a:gs>
              <a:gs pos="100000">
                <a:srgbClr val="A0C84E">
                  <a:tint val="23500"/>
                  <a:satMod val="160000"/>
                </a:srgbClr>
              </a:gs>
            </a:gsLst>
            <a:lin ang="0" scaled="1"/>
            <a:tileRect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cs-CZ" sz="1200" b="1" dirty="0">
                <a:latin typeface="+mn-lt"/>
                <a:cs typeface="Calibri" panose="020F0502020204030204" pitchFamily="34" charset="0"/>
              </a:rPr>
              <a:t>RESULTS</a:t>
            </a: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CC98C7FB-58A6-6077-DDD6-FC584D3CBA41}"/>
              </a:ext>
            </a:extLst>
          </p:cNvPr>
          <p:cNvSpPr txBox="1"/>
          <p:nvPr/>
        </p:nvSpPr>
        <p:spPr>
          <a:xfrm>
            <a:off x="-22561" y="5170184"/>
            <a:ext cx="12192000" cy="184666"/>
          </a:xfrm>
          <a:prstGeom prst="rect">
            <a:avLst/>
          </a:prstGeom>
          <a:gradFill flip="none" rotWithShape="1">
            <a:gsLst>
              <a:gs pos="0">
                <a:srgbClr val="A0C84E"/>
              </a:gs>
              <a:gs pos="50000">
                <a:srgbClr val="A0C84E">
                  <a:tint val="44500"/>
                  <a:satMod val="160000"/>
                </a:srgbClr>
              </a:gs>
              <a:gs pos="100000">
                <a:srgbClr val="A0C84E">
                  <a:tint val="23500"/>
                  <a:satMod val="160000"/>
                </a:srgbClr>
              </a:gs>
            </a:gsLst>
            <a:lin ang="0" scaled="1"/>
            <a:tileRect/>
          </a:gra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>
            <a:lvl1pPr algn="l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/>
            <a:r>
              <a:rPr lang="cs-CZ" sz="1200" b="1" dirty="0">
                <a:latin typeface="+mn-lt"/>
                <a:cs typeface="Calibri" panose="020F0502020204030204" pitchFamily="34" charset="0"/>
              </a:rPr>
              <a:t>CONCLUSION</a:t>
            </a:r>
          </a:p>
        </p:txBody>
      </p:sp>
      <p:pic>
        <p:nvPicPr>
          <p:cNvPr id="5" name="Obrázek 4" descr="LigaSure in TTE, 9.9.2026">
            <a:extLst>
              <a:ext uri="{FF2B5EF4-FFF2-40B4-BE49-F238E27FC236}">
                <a16:creationId xmlns:a16="http://schemas.microsoft.com/office/drawing/2014/main" id="{D7202A5D-E735-4308-E277-A4F12EECD9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" y="5149175"/>
            <a:ext cx="2298065" cy="1723549"/>
          </a:xfrm>
          <a:prstGeom prst="rect">
            <a:avLst/>
          </a:prstGeom>
        </p:spPr>
      </p:pic>
      <p:graphicFrame>
        <p:nvGraphicFramePr>
          <p:cNvPr id="6" name="DelkaVykonuPodleSkupiny">
            <a:extLst>
              <a:ext uri="{FF2B5EF4-FFF2-40B4-BE49-F238E27FC236}">
                <a16:creationId xmlns:a16="http://schemas.microsoft.com/office/drawing/2014/main" id="{281E15D1-1647-8020-762F-7BF98A2D87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1518802"/>
              </p:ext>
            </p:extLst>
          </p:nvPr>
        </p:nvGraphicFramePr>
        <p:xfrm>
          <a:off x="9313332" y="2413102"/>
          <a:ext cx="2810164" cy="27593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65841341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3729</TotalTime>
  <Words>550</Words>
  <Application>Microsoft Office PowerPoint</Application>
  <PresentationFormat>Širokoúhlá obrazovka</PresentationFormat>
  <Paragraphs>21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Motiv Office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 Lazák</dc:creator>
  <cp:lastModifiedBy>Anežka Jakubcová</cp:lastModifiedBy>
  <cp:revision>9</cp:revision>
  <dcterms:created xsi:type="dcterms:W3CDTF">2024-08-09T14:24:21Z</dcterms:created>
  <dcterms:modified xsi:type="dcterms:W3CDTF">2026-09-17T17:40:57Z</dcterms:modified>
</cp:coreProperties>
</file>